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8" d="100"/>
          <a:sy n="108" d="100"/>
        </p:scale>
        <p:origin x="59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uc Ngo" userId="d786fb77-80a7-450d-bf2f-5156b321fbc2" providerId="ADAL" clId="{897187B6-337E-4EF4-90FE-ECD127C3C517}"/>
    <pc:docChg chg="modSld">
      <pc:chgData name="Truc Ngo" userId="d786fb77-80a7-450d-bf2f-5156b321fbc2" providerId="ADAL" clId="{897187B6-337E-4EF4-90FE-ECD127C3C517}" dt="2026-08-19T06:04:07.803" v="3" actId="20577"/>
      <pc:docMkLst>
        <pc:docMk/>
      </pc:docMkLst>
      <pc:sldChg chg="modSp mod">
        <pc:chgData name="Truc Ngo" userId="d786fb77-80a7-450d-bf2f-5156b321fbc2" providerId="ADAL" clId="{897187B6-337E-4EF4-90FE-ECD127C3C517}" dt="2026-08-19T06:04:07.803" v="3" actId="20577"/>
        <pc:sldMkLst>
          <pc:docMk/>
          <pc:sldMk cId="0" sldId="256"/>
        </pc:sldMkLst>
        <pc:spChg chg="mod">
          <ac:chgData name="Truc Ngo" userId="d786fb77-80a7-450d-bf2f-5156b321fbc2" providerId="ADAL" clId="{897187B6-337E-4EF4-90FE-ECD127C3C517}" dt="2026-08-19T06:04:07.803" v="3" actId="20577"/>
          <ac:spMkLst>
            <pc:docMk/>
            <pc:sldMk cId="0" sldId="256"/>
            <ac:spMk id="1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0914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hyperlink" Target="mailto:jaedkim@sandiego.edu" TargetMode="External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12" Type="http://schemas.openxmlformats.org/officeDocument/2006/relationships/hyperlink" Target="mailto:tngo@sandiego.ed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hyperlink" Target="https://github.com/jaedkim23/granted" TargetMode="External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openxmlformats.org/officeDocument/2006/relationships/hyperlink" Target="https://www.sandiego.edu/ire/usd-research/herd-dashboards.php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47472"/>
            <a:ext cx="7863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B89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NSF GRANTED  •  AWARD #2528426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03504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i="1" dirty="0">
                <a:solidFill>
                  <a:srgbClr val="007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ResDataNexus</a:t>
            </a:r>
            <a:endParaRPr lang="en-US" sz="3400" dirty="0">
              <a:solidFill>
                <a:srgbClr val="0070C0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457199" y="1188720"/>
            <a:ext cx="8713433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15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Automate the extraction, mapping, and visualization of your institution’s research metrics — HERD data, research publications, and sponsored program activity — with minimal IT or technical resource requirements.</a:t>
            </a:r>
            <a:endParaRPr lang="en-US" sz="1500" dirty="0"/>
          </a:p>
        </p:txBody>
      </p:sp>
      <p:pic>
        <p:nvPicPr>
          <p:cNvPr id="5" name="Image 0" descr="/home/claude/build/nsf_granted_whee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2680" y="347472"/>
            <a:ext cx="868680" cy="868680"/>
          </a:xfrm>
          <a:prstGeom prst="rect">
            <a:avLst/>
          </a:prstGeom>
        </p:spPr>
      </p:pic>
      <p:pic>
        <p:nvPicPr>
          <p:cNvPr id="6" name="Image 1" descr="/home/claude/build/nsf_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6103" y="187452"/>
            <a:ext cx="1188720" cy="11887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57200" y="1993392"/>
            <a:ext cx="85953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Now available:  </a:t>
            </a:r>
            <a:r>
              <a:rPr lang="en-US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HERD Dashboards</a:t>
            </a: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 —  choose your implementation route</a:t>
            </a:r>
            <a:endParaRPr lang="en-US" sz="1600" dirty="0"/>
          </a:p>
        </p:txBody>
      </p:sp>
      <p:sp>
        <p:nvSpPr>
          <p:cNvPr id="8" name="Shape 4"/>
          <p:cNvSpPr/>
          <p:nvPr/>
        </p:nvSpPr>
        <p:spPr>
          <a:xfrm>
            <a:off x="457200" y="2395728"/>
            <a:ext cx="4160520" cy="3886200"/>
          </a:xfrm>
          <a:prstGeom prst="roundRect">
            <a:avLst>
              <a:gd name="adj" fmla="val 1882"/>
            </a:avLst>
          </a:prstGeom>
          <a:solidFill>
            <a:srgbClr val="F4F6F8"/>
          </a:solidFill>
          <a:ln w="12700">
            <a:solidFill>
              <a:srgbClr val="DDE2E7"/>
            </a:solidFill>
            <a:prstDash val="solid"/>
          </a:ln>
          <a:effectLst>
            <a:outerShdw blurRad="76200" dist="25400" dir="5400000" algn="bl" rotWithShape="0">
              <a:srgbClr val="9AA5B1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5"/>
          <p:cNvSpPr/>
          <p:nvPr/>
        </p:nvSpPr>
        <p:spPr>
          <a:xfrm>
            <a:off x="713232" y="2651760"/>
            <a:ext cx="457200" cy="457200"/>
          </a:xfrm>
          <a:prstGeom prst="ellipse">
            <a:avLst/>
          </a:prstGeom>
          <a:solidFill>
            <a:srgbClr val="0B2E4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6"/>
          <p:cNvSpPr/>
          <p:nvPr/>
        </p:nvSpPr>
        <p:spPr>
          <a:xfrm>
            <a:off x="713232" y="265176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000" dirty="0"/>
          </a:p>
        </p:txBody>
      </p:sp>
      <p:sp>
        <p:nvSpPr>
          <p:cNvPr id="11" name="Text 7"/>
          <p:cNvSpPr/>
          <p:nvPr/>
        </p:nvSpPr>
        <p:spPr>
          <a:xfrm>
            <a:off x="1325880" y="2615184"/>
            <a:ext cx="306324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B2E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 into Existing Web Resources</a:t>
            </a:r>
            <a:endParaRPr lang="en-US" sz="1550" dirty="0"/>
          </a:p>
        </p:txBody>
      </p:sp>
      <p:sp>
        <p:nvSpPr>
          <p:cNvPr id="12" name="Text 8"/>
          <p:cNvSpPr/>
          <p:nvPr/>
        </p:nvSpPr>
        <p:spPr>
          <a:xfrm>
            <a:off x="713232" y="3236976"/>
            <a:ext cx="3648456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Embed HERD dashboard components directly into your institution’s current research site.</a:t>
            </a:r>
            <a:endParaRPr lang="en-US" sz="1400" dirty="0"/>
          </a:p>
        </p:txBody>
      </p:sp>
      <p:sp>
        <p:nvSpPr>
          <p:cNvPr id="13" name="Shape 9"/>
          <p:cNvSpPr/>
          <p:nvPr/>
        </p:nvSpPr>
        <p:spPr>
          <a:xfrm>
            <a:off x="694944" y="4061040"/>
            <a:ext cx="3685032" cy="1983144"/>
          </a:xfrm>
          <a:prstGeom prst="rect">
            <a:avLst/>
          </a:prstGeom>
          <a:solidFill>
            <a:srgbClr val="FFFFFF"/>
          </a:solidFill>
          <a:ln w="12700">
            <a:solidFill>
              <a:srgbClr val="DDE2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2" descr="/home/claude/build/dashboard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232" y="4079328"/>
            <a:ext cx="3648456" cy="1946568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4892040" y="2395728"/>
            <a:ext cx="4160520" cy="3886200"/>
          </a:xfrm>
          <a:prstGeom prst="roundRect">
            <a:avLst>
              <a:gd name="adj" fmla="val 1882"/>
            </a:avLst>
          </a:prstGeom>
          <a:solidFill>
            <a:srgbClr val="F4F6F8"/>
          </a:solidFill>
          <a:ln w="12700">
            <a:solidFill>
              <a:srgbClr val="DDE2E7"/>
            </a:solidFill>
            <a:prstDash val="solid"/>
          </a:ln>
          <a:effectLst>
            <a:outerShdw blurRad="76200" dist="25400" dir="5400000" algn="bl" rotWithShape="0">
              <a:srgbClr val="9AA5B1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1"/>
          <p:cNvSpPr/>
          <p:nvPr/>
        </p:nvSpPr>
        <p:spPr>
          <a:xfrm>
            <a:off x="5148072" y="2651760"/>
            <a:ext cx="457200" cy="457200"/>
          </a:xfrm>
          <a:prstGeom prst="ellipse">
            <a:avLst/>
          </a:prstGeom>
          <a:solidFill>
            <a:srgbClr val="0B2E4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2"/>
          <p:cNvSpPr/>
          <p:nvPr/>
        </p:nvSpPr>
        <p:spPr>
          <a:xfrm>
            <a:off x="5148072" y="265176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000" dirty="0"/>
          </a:p>
        </p:txBody>
      </p:sp>
      <p:sp>
        <p:nvSpPr>
          <p:cNvPr id="18" name="Text 13"/>
          <p:cNvSpPr/>
          <p:nvPr/>
        </p:nvSpPr>
        <p:spPr>
          <a:xfrm>
            <a:off x="5760720" y="2615184"/>
            <a:ext cx="306324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B2E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“Turn-Key” Standalone Operation</a:t>
            </a:r>
            <a:endParaRPr lang="en-US" sz="1550" dirty="0"/>
          </a:p>
        </p:txBody>
      </p:sp>
      <p:sp>
        <p:nvSpPr>
          <p:cNvPr id="19" name="Text 14"/>
          <p:cNvSpPr/>
          <p:nvPr/>
        </p:nvSpPr>
        <p:spPr>
          <a:xfrm>
            <a:off x="5148072" y="3236976"/>
            <a:ext cx="3648456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Launch a fully hosted HERD Dashboard using webpage templates.</a:t>
            </a:r>
            <a:endParaRPr lang="en-US" sz="1400" dirty="0"/>
          </a:p>
        </p:txBody>
      </p:sp>
      <p:sp>
        <p:nvSpPr>
          <p:cNvPr id="20" name="Shape 15"/>
          <p:cNvSpPr/>
          <p:nvPr/>
        </p:nvSpPr>
        <p:spPr>
          <a:xfrm>
            <a:off x="5129784" y="4198940"/>
            <a:ext cx="3685032" cy="1845244"/>
          </a:xfrm>
          <a:prstGeom prst="rect">
            <a:avLst/>
          </a:prstGeom>
          <a:solidFill>
            <a:srgbClr val="FFFFFF"/>
          </a:solidFill>
          <a:ln w="12700">
            <a:solidFill>
              <a:srgbClr val="DDE2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1" name="Image 3" descr="/home/claude/build/dashboard2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8072" y="4217228"/>
            <a:ext cx="3648456" cy="1808668"/>
          </a:xfrm>
          <a:prstGeom prst="rect">
            <a:avLst/>
          </a:prstGeom>
        </p:spPr>
      </p:pic>
      <p:pic>
        <p:nvPicPr>
          <p:cNvPr id="23" name="Image 4" descr="/home/claude/build/usd_logo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63456" y="1933731"/>
            <a:ext cx="2560320" cy="361456"/>
          </a:xfrm>
          <a:prstGeom prst="rect">
            <a:avLst/>
          </a:prstGeom>
        </p:spPr>
      </p:pic>
      <p:pic>
        <p:nvPicPr>
          <p:cNvPr id="25" name="Image 5" descr="/home/claude/build/elon_logo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55777" y="2750238"/>
            <a:ext cx="1097280" cy="348958"/>
          </a:xfrm>
          <a:prstGeom prst="rect">
            <a:avLst/>
          </a:prstGeom>
        </p:spPr>
      </p:pic>
      <p:pic>
        <p:nvPicPr>
          <p:cNvPr id="26" name="Image 6" descr="/home/claude/build/pepperdine_logo.jpe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27987" y="2625944"/>
            <a:ext cx="1280160" cy="529132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88A6E35D-2CE6-3156-BE9B-FFC7671B56BF}"/>
              </a:ext>
            </a:extLst>
          </p:cNvPr>
          <p:cNvGrpSpPr/>
          <p:nvPr/>
        </p:nvGrpSpPr>
        <p:grpSpPr>
          <a:xfrm>
            <a:off x="9281160" y="3629482"/>
            <a:ext cx="2450592" cy="2155295"/>
            <a:chOff x="9281160" y="4126633"/>
            <a:chExt cx="2450592" cy="2155295"/>
          </a:xfrm>
        </p:grpSpPr>
        <p:sp>
          <p:nvSpPr>
            <p:cNvPr id="27" name="Shape 18"/>
            <p:cNvSpPr/>
            <p:nvPr/>
          </p:nvSpPr>
          <p:spPr>
            <a:xfrm>
              <a:off x="9281160" y="4126633"/>
              <a:ext cx="2450592" cy="2155295"/>
            </a:xfrm>
            <a:prstGeom prst="roundRect">
              <a:avLst>
                <a:gd name="adj" fmla="val 2546"/>
              </a:avLst>
            </a:prstGeom>
            <a:solidFill>
              <a:srgbClr val="0B2E4F"/>
            </a:solidFill>
            <a:ln/>
          </p:spPr>
          <p:txBody>
            <a:bodyPr/>
            <a:lstStyle/>
            <a:p>
              <a:endParaRPr lang="en-US"/>
            </a:p>
          </p:txBody>
        </p:sp>
        <p:pic>
          <p:nvPicPr>
            <p:cNvPr id="28" name="Image 7" descr="/home/claude/build/qr_code.png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9980676" y="4309513"/>
              <a:ext cx="1051560" cy="1051560"/>
            </a:xfrm>
            <a:prstGeom prst="rect">
              <a:avLst/>
            </a:prstGeom>
          </p:spPr>
        </p:pic>
        <p:sp>
          <p:nvSpPr>
            <p:cNvPr id="29" name="Text 19"/>
            <p:cNvSpPr/>
            <p:nvPr/>
          </p:nvSpPr>
          <p:spPr>
            <a:xfrm>
              <a:off x="9418320" y="5443369"/>
              <a:ext cx="2176272" cy="219456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15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Scan for the GitHub repo</a:t>
              </a:r>
              <a:endParaRPr lang="en-US" sz="1150" dirty="0"/>
            </a:p>
          </p:txBody>
        </p:sp>
        <p:sp>
          <p:nvSpPr>
            <p:cNvPr id="30" name="Text 20">
              <a:hlinkClick r:id="rId11"/>
            </p:cNvPr>
            <p:cNvSpPr/>
            <p:nvPr/>
          </p:nvSpPr>
          <p:spPr>
            <a:xfrm>
              <a:off x="9418320" y="5681113"/>
              <a:ext cx="2176272" cy="1828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950" u="sng" dirty="0">
                  <a:solidFill>
                    <a:srgbClr val="CFE0F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  <a:hlinkClick r:id="rId11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github.com/jaedkim23/granted</a:t>
              </a:r>
              <a:endParaRPr lang="en-US" sz="950" dirty="0"/>
            </a:p>
          </p:txBody>
        </p:sp>
        <p:sp>
          <p:nvSpPr>
            <p:cNvPr id="31" name="Text 21"/>
            <p:cNvSpPr/>
            <p:nvPr/>
          </p:nvSpPr>
          <p:spPr>
            <a:xfrm>
              <a:off x="9418320" y="5891425"/>
              <a:ext cx="2176272" cy="1828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850" i="1" dirty="0">
                  <a:solidFill>
                    <a:srgbClr val="AFC6DC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See the README for setup steps</a:t>
              </a:r>
              <a:endParaRPr lang="en-US" sz="850" dirty="0"/>
            </a:p>
          </p:txBody>
        </p:sp>
      </p:grpSp>
      <p:sp>
        <p:nvSpPr>
          <p:cNvPr id="32" name="Text 22"/>
          <p:cNvSpPr/>
          <p:nvPr/>
        </p:nvSpPr>
        <p:spPr>
          <a:xfrm>
            <a:off x="457200" y="6473952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2B2E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Questions?  </a:t>
            </a:r>
            <a:r>
              <a:rPr lang="en-US" sz="1100" dirty="0">
                <a:solidFill>
                  <a:srgbClr val="2B2E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Truc Ngo </a:t>
            </a:r>
            <a:r>
              <a:rPr lang="en-US" sz="1100" dirty="0">
                <a:solidFill>
                  <a:srgbClr val="13456F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2"/>
              </a:rPr>
              <a:t>tngo@sandiego.edu</a:t>
            </a:r>
            <a:r>
              <a:rPr lang="en-US" sz="1100" dirty="0">
                <a:solidFill>
                  <a:srgbClr val="1345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dirty="0">
                <a:solidFill>
                  <a:srgbClr val="2B2E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 Jae Kim </a:t>
            </a:r>
            <a:r>
              <a:rPr lang="en-US" sz="1100" dirty="0">
                <a:solidFill>
                  <a:srgbClr val="13456F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3"/>
              </a:rPr>
              <a:t>jaedkim@sandiego.edu</a:t>
            </a:r>
            <a:r>
              <a:rPr lang="en-US" sz="1100" dirty="0">
                <a:solidFill>
                  <a:srgbClr val="1345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		Live on USD website: </a:t>
            </a:r>
            <a:r>
              <a:rPr lang="en-US" sz="1100" dirty="0">
                <a:solidFill>
                  <a:srgbClr val="13456F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4"/>
              </a:rPr>
              <a:t>https://www.sandiego.edu/ire/usd-research/herd-dashboards.php</a:t>
            </a:r>
            <a:r>
              <a:rPr lang="en-US" sz="1100" dirty="0">
                <a:solidFill>
                  <a:srgbClr val="1345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141</Words>
  <Application>Microsoft Office PowerPoint</Application>
  <PresentationFormat>Widescreen</PresentationFormat>
  <Paragraphs>15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Truc Ngo</cp:lastModifiedBy>
  <cp:revision>2</cp:revision>
  <dcterms:created xsi:type="dcterms:W3CDTF">2026-08-19T05:43:45Z</dcterms:created>
  <dcterms:modified xsi:type="dcterms:W3CDTF">2026-08-19T06:04:14Z</dcterms:modified>
</cp:coreProperties>
</file>