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3F1BD5-733D-4D57-B543-AACAA14872EF}" v="142" dt="2025-08-14T22:54:28.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71406" autoAdjust="0"/>
  </p:normalViewPr>
  <p:slideViewPr>
    <p:cSldViewPr snapToGrid="0">
      <p:cViewPr varScale="1">
        <p:scale>
          <a:sx n="55" d="100"/>
          <a:sy n="55" d="100"/>
        </p:scale>
        <p:origin x="14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96F10-561B-4364-8EC2-56315AF43ACE}"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13516-2487-4255-9AC0-2879A588C0A3}" type="slidenum">
              <a:rPr lang="en-US" smtClean="0"/>
              <a:t>‹#›</a:t>
            </a:fld>
            <a:endParaRPr lang="en-US"/>
          </a:p>
        </p:txBody>
      </p:sp>
    </p:spTree>
    <p:extLst>
      <p:ext uri="{BB962C8B-B14F-4D97-AF65-F5344CB8AC3E}">
        <p14:creationId xmlns:p14="http://schemas.microsoft.com/office/powerpoint/2010/main" val="111706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OGAS manages all awards in compliance with OMB’s Uniform Guidance, even if they’re not federal grants.  However, with federal grants, compliance with all the rules is mandatory – punishable by prosecution, fines and sometimes incarceration.</a:t>
            </a:r>
          </a:p>
          <a:p>
            <a:endParaRPr lang="en-US" dirty="0"/>
          </a:p>
          <a:p>
            <a:r>
              <a:rPr lang="en-US" dirty="0"/>
              <a:t>There are many layers of rules and regulations the PI and OGAS need to be familiar with and live by.  (Read from the slide)</a:t>
            </a:r>
          </a:p>
        </p:txBody>
      </p:sp>
      <p:sp>
        <p:nvSpPr>
          <p:cNvPr id="4" name="Slide Number Placeholder 3"/>
          <p:cNvSpPr>
            <a:spLocks noGrp="1"/>
          </p:cNvSpPr>
          <p:nvPr>
            <p:ph type="sldNum" sz="quarter" idx="5"/>
          </p:nvPr>
        </p:nvSpPr>
        <p:spPr/>
        <p:txBody>
          <a:bodyPr/>
          <a:lstStyle/>
          <a:p>
            <a:fld id="{8FC13516-2487-4255-9AC0-2879A588C0A3}" type="slidenum">
              <a:rPr lang="en-US" smtClean="0"/>
              <a:t>1</a:t>
            </a:fld>
            <a:endParaRPr lang="en-US"/>
          </a:p>
        </p:txBody>
      </p:sp>
    </p:spTree>
    <p:extLst>
      <p:ext uri="{BB962C8B-B14F-4D97-AF65-F5344CB8AC3E}">
        <p14:creationId xmlns:p14="http://schemas.microsoft.com/office/powerpoint/2010/main" val="1961413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here to help you – but some things we can’t do: we can’t do your research; we can’t prepare your program reports; and we can’t manage your day-to-day implementation of your project.  So – be aware there are certain rules and regulations that only you can be responsible for that aren’t very obvious – so we want to point them out now, and give you a hand-out to consult later.  (Next Slide, while reviewing handout)</a:t>
            </a:r>
          </a:p>
        </p:txBody>
      </p:sp>
      <p:sp>
        <p:nvSpPr>
          <p:cNvPr id="4" name="Slide Number Placeholder 3"/>
          <p:cNvSpPr>
            <a:spLocks noGrp="1"/>
          </p:cNvSpPr>
          <p:nvPr>
            <p:ph type="sldNum" sz="quarter" idx="5"/>
          </p:nvPr>
        </p:nvSpPr>
        <p:spPr/>
        <p:txBody>
          <a:bodyPr/>
          <a:lstStyle/>
          <a:p>
            <a:fld id="{8FC13516-2487-4255-9AC0-2879A588C0A3}" type="slidenum">
              <a:rPr lang="en-US" smtClean="0"/>
              <a:t>2</a:t>
            </a:fld>
            <a:endParaRPr lang="en-US"/>
          </a:p>
        </p:txBody>
      </p:sp>
    </p:spTree>
    <p:extLst>
      <p:ext uri="{BB962C8B-B14F-4D97-AF65-F5344CB8AC3E}">
        <p14:creationId xmlns:p14="http://schemas.microsoft.com/office/powerpoint/2010/main" val="423749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NSU has written policies on many of these, and OGAS and the Office of the Provost are working on developing policies for the new requirements.  Until then, you’ve got the handout</a:t>
            </a:r>
          </a:p>
        </p:txBody>
      </p:sp>
      <p:sp>
        <p:nvSpPr>
          <p:cNvPr id="4" name="Slide Number Placeholder 3"/>
          <p:cNvSpPr>
            <a:spLocks noGrp="1"/>
          </p:cNvSpPr>
          <p:nvPr>
            <p:ph type="sldNum" sz="quarter" idx="5"/>
          </p:nvPr>
        </p:nvSpPr>
        <p:spPr/>
        <p:txBody>
          <a:bodyPr/>
          <a:lstStyle/>
          <a:p>
            <a:fld id="{8FC13516-2487-4255-9AC0-2879A588C0A3}" type="slidenum">
              <a:rPr lang="en-US" smtClean="0"/>
              <a:t>3</a:t>
            </a:fld>
            <a:endParaRPr lang="en-US"/>
          </a:p>
        </p:txBody>
      </p:sp>
    </p:spTree>
    <p:extLst>
      <p:ext uri="{BB962C8B-B14F-4D97-AF65-F5344CB8AC3E}">
        <p14:creationId xmlns:p14="http://schemas.microsoft.com/office/powerpoint/2010/main" val="38768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 what is Research Security?  What needs to be covered?  [Click through – 5 clicks give topics;] </a:t>
            </a:r>
          </a:p>
          <a:p>
            <a:endParaRPr lang="en-US" dirty="0"/>
          </a:p>
          <a:p>
            <a:r>
              <a:rPr lang="en-US" dirty="0"/>
              <a:t>[6th:] Fortunately, NSF has Research Security Training that covers everything that’s necessary, [7 &amp; 8] – and it’ll give you a Certificate of Completion, </a:t>
            </a:r>
          </a:p>
          <a:p>
            <a:endParaRPr lang="en-US" dirty="0"/>
          </a:p>
          <a:p>
            <a:r>
              <a:rPr lang="en-US" dirty="0"/>
              <a:t>[then 9</a:t>
            </a:r>
            <a:r>
              <a:rPr lang="en-US" baseline="30000" dirty="0"/>
              <a:t>th</a:t>
            </a:r>
            <a:r>
              <a:rPr lang="en-US" dirty="0"/>
              <a:t> ] And – there is a 1-module training available.  Choose the depth of training appropriate for the research team member’s role</a:t>
            </a:r>
          </a:p>
        </p:txBody>
      </p:sp>
      <p:sp>
        <p:nvSpPr>
          <p:cNvPr id="4" name="Slide Number Placeholder 3"/>
          <p:cNvSpPr>
            <a:spLocks noGrp="1"/>
          </p:cNvSpPr>
          <p:nvPr>
            <p:ph type="sldNum" sz="quarter" idx="5"/>
          </p:nvPr>
        </p:nvSpPr>
        <p:spPr/>
        <p:txBody>
          <a:bodyPr/>
          <a:lstStyle/>
          <a:p>
            <a:fld id="{8FC13516-2487-4255-9AC0-2879A588C0A3}" type="slidenum">
              <a:rPr lang="en-US" smtClean="0"/>
              <a:t>4</a:t>
            </a:fld>
            <a:endParaRPr lang="en-US"/>
          </a:p>
        </p:txBody>
      </p:sp>
    </p:spTree>
    <p:extLst>
      <p:ext uri="{BB962C8B-B14F-4D97-AF65-F5344CB8AC3E}">
        <p14:creationId xmlns:p14="http://schemas.microsoft.com/office/powerpoint/2010/main" val="3254732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 is responsible for keeping Disclosures up-to-date.  Any changes in Other Support, Effort, or Resources need to be reported. </a:t>
            </a:r>
          </a:p>
          <a:p>
            <a:endParaRPr lang="en-US" dirty="0"/>
          </a:p>
          <a:p>
            <a:r>
              <a:rPr lang="en-US" dirty="0"/>
              <a:t>The Regulations specify that Other Support includes all financial resources, whether Federal, non-Federal, commercial or institutional, available in direct support of an individual’s research endeavors.  </a:t>
            </a:r>
          </a:p>
          <a:p>
            <a:endParaRPr lang="en-US" dirty="0"/>
          </a:p>
          <a:p>
            <a:r>
              <a:rPr lang="en-US" dirty="0"/>
              <a:t>Disclose any changes by updating the Other Supports (Current and Pending) form or by updating your </a:t>
            </a:r>
            <a:r>
              <a:rPr lang="en-US" dirty="0" err="1"/>
              <a:t>BioSketch</a:t>
            </a:r>
            <a:r>
              <a:rPr lang="en-US" dirty="0"/>
              <a:t>.   [Then click through] </a:t>
            </a:r>
          </a:p>
          <a:p>
            <a:endParaRPr lang="en-US" dirty="0"/>
          </a:p>
        </p:txBody>
      </p:sp>
      <p:sp>
        <p:nvSpPr>
          <p:cNvPr id="4" name="Slide Number Placeholder 3"/>
          <p:cNvSpPr>
            <a:spLocks noGrp="1"/>
          </p:cNvSpPr>
          <p:nvPr>
            <p:ph type="sldNum" sz="quarter" idx="5"/>
          </p:nvPr>
        </p:nvSpPr>
        <p:spPr/>
        <p:txBody>
          <a:bodyPr/>
          <a:lstStyle/>
          <a:p>
            <a:fld id="{8FC13516-2487-4255-9AC0-2879A588C0A3}" type="slidenum">
              <a:rPr lang="en-US" smtClean="0"/>
              <a:t>5</a:t>
            </a:fld>
            <a:endParaRPr lang="en-US"/>
          </a:p>
        </p:txBody>
      </p:sp>
    </p:spTree>
    <p:extLst>
      <p:ext uri="{BB962C8B-B14F-4D97-AF65-F5344CB8AC3E}">
        <p14:creationId xmlns:p14="http://schemas.microsoft.com/office/powerpoint/2010/main" val="141072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63416-51BD-BAB9-F9A6-B795693EB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52938-CA7A-DB62-D394-1C1251FACA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2E1DAD-3318-8C78-E8CE-0475B9855422}"/>
              </a:ext>
            </a:extLst>
          </p:cNvPr>
          <p:cNvSpPr>
            <a:spLocks noGrp="1"/>
          </p:cNvSpPr>
          <p:nvPr>
            <p:ph type="body" idx="1"/>
          </p:nvPr>
        </p:nvSpPr>
        <p:spPr/>
        <p:txBody>
          <a:bodyPr/>
          <a:lstStyle/>
          <a:p>
            <a:r>
              <a:rPr lang="en-US" dirty="0"/>
              <a:t>[Click to make “Family Members” get big, for emphasis]</a:t>
            </a:r>
          </a:p>
          <a:p>
            <a:endParaRPr lang="en-US" dirty="0"/>
          </a:p>
          <a:p>
            <a:r>
              <a:rPr lang="en-US" dirty="0"/>
              <a:t>Any Questions?</a:t>
            </a:r>
          </a:p>
          <a:p>
            <a:endParaRPr lang="en-US" dirty="0"/>
          </a:p>
          <a:p>
            <a:r>
              <a:rPr lang="en-US" dirty="0"/>
              <a:t>Now – back to talking about your Award </a:t>
            </a:r>
            <a:r>
              <a:rPr lang="en-US"/>
              <a:t>and Workday.</a:t>
            </a:r>
            <a:endParaRPr lang="en-US" dirty="0"/>
          </a:p>
        </p:txBody>
      </p:sp>
      <p:sp>
        <p:nvSpPr>
          <p:cNvPr id="4" name="Slide Number Placeholder 3">
            <a:extLst>
              <a:ext uri="{FF2B5EF4-FFF2-40B4-BE49-F238E27FC236}">
                <a16:creationId xmlns:a16="http://schemas.microsoft.com/office/drawing/2014/main" id="{E4D55A20-440D-4F42-9BDD-E69106AFFC8A}"/>
              </a:ext>
            </a:extLst>
          </p:cNvPr>
          <p:cNvSpPr>
            <a:spLocks noGrp="1"/>
          </p:cNvSpPr>
          <p:nvPr>
            <p:ph type="sldNum" sz="quarter" idx="5"/>
          </p:nvPr>
        </p:nvSpPr>
        <p:spPr/>
        <p:txBody>
          <a:bodyPr/>
          <a:lstStyle/>
          <a:p>
            <a:fld id="{8FC13516-2487-4255-9AC0-2879A588C0A3}" type="slidenum">
              <a:rPr lang="en-US" smtClean="0"/>
              <a:t>6</a:t>
            </a:fld>
            <a:endParaRPr lang="en-US"/>
          </a:p>
        </p:txBody>
      </p:sp>
    </p:spTree>
    <p:extLst>
      <p:ext uri="{BB962C8B-B14F-4D97-AF65-F5344CB8AC3E}">
        <p14:creationId xmlns:p14="http://schemas.microsoft.com/office/powerpoint/2010/main" val="425004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9310-9475-4656-1E91-2E9672C5AF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85E789-BAEF-9978-B778-5679FE251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AC9312-A9B4-65EC-166D-1BE0F78A6CC5}"/>
              </a:ext>
            </a:extLst>
          </p:cNvPr>
          <p:cNvSpPr>
            <a:spLocks noGrp="1"/>
          </p:cNvSpPr>
          <p:nvPr>
            <p:ph type="dt" sz="half" idx="10"/>
          </p:nvPr>
        </p:nvSpPr>
        <p:spPr/>
        <p:txBody>
          <a:bodyPr/>
          <a:lstStyle/>
          <a:p>
            <a:fld id="{CF4F7379-086F-4AA9-A271-344042A10F48}" type="datetimeFigureOut">
              <a:rPr lang="en-US" smtClean="0"/>
              <a:t>8/14/2025</a:t>
            </a:fld>
            <a:endParaRPr lang="en-US"/>
          </a:p>
        </p:txBody>
      </p:sp>
      <p:sp>
        <p:nvSpPr>
          <p:cNvPr id="5" name="Footer Placeholder 4">
            <a:extLst>
              <a:ext uri="{FF2B5EF4-FFF2-40B4-BE49-F238E27FC236}">
                <a16:creationId xmlns:a16="http://schemas.microsoft.com/office/drawing/2014/main" id="{4B773708-2FF9-1F92-0565-D8C5AAED2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BA3C2-CD20-DA43-EEEF-E175A112594B}"/>
              </a:ext>
            </a:extLst>
          </p:cNvPr>
          <p:cNvSpPr>
            <a:spLocks noGrp="1"/>
          </p:cNvSpPr>
          <p:nvPr>
            <p:ph type="sldNum" sz="quarter" idx="12"/>
          </p:nvPr>
        </p:nvSpPr>
        <p:spPr/>
        <p:txBody>
          <a:bodyPr/>
          <a:lstStyle/>
          <a:p>
            <a:fld id="{830E28DE-8665-4AF2-A1FB-102D4C07386C}" type="slidenum">
              <a:rPr lang="en-US" smtClean="0"/>
              <a:t>‹#›</a:t>
            </a:fld>
            <a:endParaRPr lang="en-US"/>
          </a:p>
        </p:txBody>
      </p:sp>
    </p:spTree>
    <p:extLst>
      <p:ext uri="{BB962C8B-B14F-4D97-AF65-F5344CB8AC3E}">
        <p14:creationId xmlns:p14="http://schemas.microsoft.com/office/powerpoint/2010/main" val="40417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66E8-E84D-1108-604E-FA934E8C8B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324F10-E167-EE40-796D-982618C048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B3B63-53E7-1A7E-5479-BFFBFECC7665}"/>
              </a:ext>
            </a:extLst>
          </p:cNvPr>
          <p:cNvSpPr>
            <a:spLocks noGrp="1"/>
          </p:cNvSpPr>
          <p:nvPr>
            <p:ph type="dt" sz="half" idx="10"/>
          </p:nvPr>
        </p:nvSpPr>
        <p:spPr/>
        <p:txBody>
          <a:bodyPr/>
          <a:lstStyle/>
          <a:p>
            <a:fld id="{CF4F7379-086F-4AA9-A271-344042A10F48}" type="datetimeFigureOut">
              <a:rPr lang="en-US" smtClean="0"/>
              <a:t>8/14/2025</a:t>
            </a:fld>
            <a:endParaRPr lang="en-US"/>
          </a:p>
        </p:txBody>
      </p:sp>
      <p:sp>
        <p:nvSpPr>
          <p:cNvPr id="5" name="Footer Placeholder 4">
            <a:extLst>
              <a:ext uri="{FF2B5EF4-FFF2-40B4-BE49-F238E27FC236}">
                <a16:creationId xmlns:a16="http://schemas.microsoft.com/office/drawing/2014/main" id="{066E2CC7-9A09-89DD-236D-8E76950878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C241B-3D71-A626-199F-D910B4011CA8}"/>
              </a:ext>
            </a:extLst>
          </p:cNvPr>
          <p:cNvSpPr>
            <a:spLocks noGrp="1"/>
          </p:cNvSpPr>
          <p:nvPr>
            <p:ph type="sldNum" sz="quarter" idx="12"/>
          </p:nvPr>
        </p:nvSpPr>
        <p:spPr/>
        <p:txBody>
          <a:bodyPr/>
          <a:lstStyle/>
          <a:p>
            <a:fld id="{830E28DE-8665-4AF2-A1FB-102D4C07386C}" type="slidenum">
              <a:rPr lang="en-US" smtClean="0"/>
              <a:t>‹#›</a:t>
            </a:fld>
            <a:endParaRPr lang="en-US"/>
          </a:p>
        </p:txBody>
      </p:sp>
    </p:spTree>
    <p:extLst>
      <p:ext uri="{BB962C8B-B14F-4D97-AF65-F5344CB8AC3E}">
        <p14:creationId xmlns:p14="http://schemas.microsoft.com/office/powerpoint/2010/main" val="1227809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FDDD9-49DF-D878-332F-430932A994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3A03D-0F9B-4702-485A-8659AF47CE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11CAF-E07D-997E-2F32-176A4A935EAD}"/>
              </a:ext>
            </a:extLst>
          </p:cNvPr>
          <p:cNvSpPr>
            <a:spLocks noGrp="1"/>
          </p:cNvSpPr>
          <p:nvPr>
            <p:ph type="dt" sz="half" idx="10"/>
          </p:nvPr>
        </p:nvSpPr>
        <p:spPr/>
        <p:txBody>
          <a:bodyPr/>
          <a:lstStyle/>
          <a:p>
            <a:fld id="{CF4F7379-086F-4AA9-A271-344042A10F48}" type="datetimeFigureOut">
              <a:rPr lang="en-US" smtClean="0"/>
              <a:t>8/14/2025</a:t>
            </a:fld>
            <a:endParaRPr lang="en-US"/>
          </a:p>
        </p:txBody>
      </p:sp>
      <p:sp>
        <p:nvSpPr>
          <p:cNvPr id="5" name="Footer Placeholder 4">
            <a:extLst>
              <a:ext uri="{FF2B5EF4-FFF2-40B4-BE49-F238E27FC236}">
                <a16:creationId xmlns:a16="http://schemas.microsoft.com/office/drawing/2014/main" id="{A30A429C-CA1E-0C17-7ED5-B1977AAF3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26160-005D-7FA2-FEB9-150B21053B14}"/>
              </a:ext>
            </a:extLst>
          </p:cNvPr>
          <p:cNvSpPr>
            <a:spLocks noGrp="1"/>
          </p:cNvSpPr>
          <p:nvPr>
            <p:ph type="sldNum" sz="quarter" idx="12"/>
          </p:nvPr>
        </p:nvSpPr>
        <p:spPr/>
        <p:txBody>
          <a:bodyPr/>
          <a:lstStyle/>
          <a:p>
            <a:fld id="{830E28DE-8665-4AF2-A1FB-102D4C07386C}" type="slidenum">
              <a:rPr lang="en-US" smtClean="0"/>
              <a:t>‹#›</a:t>
            </a:fld>
            <a:endParaRPr lang="en-US"/>
          </a:p>
        </p:txBody>
      </p:sp>
    </p:spTree>
    <p:extLst>
      <p:ext uri="{BB962C8B-B14F-4D97-AF65-F5344CB8AC3E}">
        <p14:creationId xmlns:p14="http://schemas.microsoft.com/office/powerpoint/2010/main" val="105651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E877-7DC4-D594-7220-0CB4A4142F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99630-D882-3FC0-7148-B5C8DB188B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60642-C7B9-B01D-53D8-735E291CF567}"/>
              </a:ext>
            </a:extLst>
          </p:cNvPr>
          <p:cNvSpPr>
            <a:spLocks noGrp="1"/>
          </p:cNvSpPr>
          <p:nvPr>
            <p:ph type="dt" sz="half" idx="10"/>
          </p:nvPr>
        </p:nvSpPr>
        <p:spPr/>
        <p:txBody>
          <a:bodyPr/>
          <a:lstStyle/>
          <a:p>
            <a:fld id="{CF4F7379-086F-4AA9-A271-344042A10F48}" type="datetimeFigureOut">
              <a:rPr lang="en-US" smtClean="0"/>
              <a:t>8/14/2025</a:t>
            </a:fld>
            <a:endParaRPr lang="en-US"/>
          </a:p>
        </p:txBody>
      </p:sp>
      <p:sp>
        <p:nvSpPr>
          <p:cNvPr id="5" name="Footer Placeholder 4">
            <a:extLst>
              <a:ext uri="{FF2B5EF4-FFF2-40B4-BE49-F238E27FC236}">
                <a16:creationId xmlns:a16="http://schemas.microsoft.com/office/drawing/2014/main" id="{C41785B9-801A-A6C7-9DE6-BA265EFA4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EDF5D-0D42-B283-3C2F-C49209444E76}"/>
              </a:ext>
            </a:extLst>
          </p:cNvPr>
          <p:cNvSpPr>
            <a:spLocks noGrp="1"/>
          </p:cNvSpPr>
          <p:nvPr>
            <p:ph type="sldNum" sz="quarter" idx="12"/>
          </p:nvPr>
        </p:nvSpPr>
        <p:spPr/>
        <p:txBody>
          <a:bodyPr/>
          <a:lstStyle/>
          <a:p>
            <a:fld id="{830E28DE-8665-4AF2-A1FB-102D4C07386C}" type="slidenum">
              <a:rPr lang="en-US" smtClean="0"/>
              <a:t>‹#›</a:t>
            </a:fld>
            <a:endParaRPr lang="en-US"/>
          </a:p>
        </p:txBody>
      </p:sp>
    </p:spTree>
    <p:extLst>
      <p:ext uri="{BB962C8B-B14F-4D97-AF65-F5344CB8AC3E}">
        <p14:creationId xmlns:p14="http://schemas.microsoft.com/office/powerpoint/2010/main" val="174967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199C-4177-19E9-2338-C2313037DF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365057-0A56-5227-DAAA-7F6219AD55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541A8B-BB3B-8914-12AC-E54FF8E462C6}"/>
              </a:ext>
            </a:extLst>
          </p:cNvPr>
          <p:cNvSpPr>
            <a:spLocks noGrp="1"/>
          </p:cNvSpPr>
          <p:nvPr>
            <p:ph type="dt" sz="half" idx="10"/>
          </p:nvPr>
        </p:nvSpPr>
        <p:spPr/>
        <p:txBody>
          <a:bodyPr/>
          <a:lstStyle/>
          <a:p>
            <a:fld id="{CF4F7379-086F-4AA9-A271-344042A10F48}" type="datetimeFigureOut">
              <a:rPr lang="en-US" smtClean="0"/>
              <a:t>8/14/2025</a:t>
            </a:fld>
            <a:endParaRPr lang="en-US"/>
          </a:p>
        </p:txBody>
      </p:sp>
      <p:sp>
        <p:nvSpPr>
          <p:cNvPr id="5" name="Footer Placeholder 4">
            <a:extLst>
              <a:ext uri="{FF2B5EF4-FFF2-40B4-BE49-F238E27FC236}">
                <a16:creationId xmlns:a16="http://schemas.microsoft.com/office/drawing/2014/main" id="{7EE9235B-3C6B-0657-6741-872703741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942BE-355C-86CF-1A1D-7DAE214463CD}"/>
              </a:ext>
            </a:extLst>
          </p:cNvPr>
          <p:cNvSpPr>
            <a:spLocks noGrp="1"/>
          </p:cNvSpPr>
          <p:nvPr>
            <p:ph type="sldNum" sz="quarter" idx="12"/>
          </p:nvPr>
        </p:nvSpPr>
        <p:spPr/>
        <p:txBody>
          <a:bodyPr/>
          <a:lstStyle/>
          <a:p>
            <a:fld id="{830E28DE-8665-4AF2-A1FB-102D4C07386C}" type="slidenum">
              <a:rPr lang="en-US" smtClean="0"/>
              <a:t>‹#›</a:t>
            </a:fld>
            <a:endParaRPr lang="en-US"/>
          </a:p>
        </p:txBody>
      </p:sp>
    </p:spTree>
    <p:extLst>
      <p:ext uri="{BB962C8B-B14F-4D97-AF65-F5344CB8AC3E}">
        <p14:creationId xmlns:p14="http://schemas.microsoft.com/office/powerpoint/2010/main" val="192232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066A-C936-8EB8-9A2A-AD0E0746F1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57E773-311D-F7DC-831D-1A934E753F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1BCAA5-7068-1777-0B54-1DDD2FC539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73E46F-97C8-9324-DB5D-46F90F834F37}"/>
              </a:ext>
            </a:extLst>
          </p:cNvPr>
          <p:cNvSpPr>
            <a:spLocks noGrp="1"/>
          </p:cNvSpPr>
          <p:nvPr>
            <p:ph type="dt" sz="half" idx="10"/>
          </p:nvPr>
        </p:nvSpPr>
        <p:spPr/>
        <p:txBody>
          <a:bodyPr/>
          <a:lstStyle/>
          <a:p>
            <a:fld id="{CF4F7379-086F-4AA9-A271-344042A10F48}" type="datetimeFigureOut">
              <a:rPr lang="en-US" smtClean="0"/>
              <a:t>8/14/2025</a:t>
            </a:fld>
            <a:endParaRPr lang="en-US"/>
          </a:p>
        </p:txBody>
      </p:sp>
      <p:sp>
        <p:nvSpPr>
          <p:cNvPr id="6" name="Footer Placeholder 5">
            <a:extLst>
              <a:ext uri="{FF2B5EF4-FFF2-40B4-BE49-F238E27FC236}">
                <a16:creationId xmlns:a16="http://schemas.microsoft.com/office/drawing/2014/main" id="{9A1E29D2-7C12-B454-32C3-7620429D07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5BFD6-AD4C-FEC5-D18C-698E4BE4024F}"/>
              </a:ext>
            </a:extLst>
          </p:cNvPr>
          <p:cNvSpPr>
            <a:spLocks noGrp="1"/>
          </p:cNvSpPr>
          <p:nvPr>
            <p:ph type="sldNum" sz="quarter" idx="12"/>
          </p:nvPr>
        </p:nvSpPr>
        <p:spPr/>
        <p:txBody>
          <a:bodyPr/>
          <a:lstStyle/>
          <a:p>
            <a:fld id="{830E28DE-8665-4AF2-A1FB-102D4C07386C}" type="slidenum">
              <a:rPr lang="en-US" smtClean="0"/>
              <a:t>‹#›</a:t>
            </a:fld>
            <a:endParaRPr lang="en-US"/>
          </a:p>
        </p:txBody>
      </p:sp>
    </p:spTree>
    <p:extLst>
      <p:ext uri="{BB962C8B-B14F-4D97-AF65-F5344CB8AC3E}">
        <p14:creationId xmlns:p14="http://schemas.microsoft.com/office/powerpoint/2010/main" val="235201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B4A21-00A1-860F-6E7E-E6EC66B518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E8E886-EE3C-21FC-5F1E-577E7513FA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6B2D3E-19A3-64A5-93AE-1AB72E2F72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D48F9C-9986-C136-1445-E728571D3D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D88F7D-9CA0-D5CD-114E-38EA251E73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C7AEEE-3E08-F3C3-8843-CEA04258A864}"/>
              </a:ext>
            </a:extLst>
          </p:cNvPr>
          <p:cNvSpPr>
            <a:spLocks noGrp="1"/>
          </p:cNvSpPr>
          <p:nvPr>
            <p:ph type="dt" sz="half" idx="10"/>
          </p:nvPr>
        </p:nvSpPr>
        <p:spPr/>
        <p:txBody>
          <a:bodyPr/>
          <a:lstStyle/>
          <a:p>
            <a:fld id="{CF4F7379-086F-4AA9-A271-344042A10F48}" type="datetimeFigureOut">
              <a:rPr lang="en-US" smtClean="0"/>
              <a:t>8/14/2025</a:t>
            </a:fld>
            <a:endParaRPr lang="en-US"/>
          </a:p>
        </p:txBody>
      </p:sp>
      <p:sp>
        <p:nvSpPr>
          <p:cNvPr id="8" name="Footer Placeholder 7">
            <a:extLst>
              <a:ext uri="{FF2B5EF4-FFF2-40B4-BE49-F238E27FC236}">
                <a16:creationId xmlns:a16="http://schemas.microsoft.com/office/drawing/2014/main" id="{6464E141-16C7-D28A-2B14-AEDEC29586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27FCE8-7D28-2F61-9713-F93206F985CA}"/>
              </a:ext>
            </a:extLst>
          </p:cNvPr>
          <p:cNvSpPr>
            <a:spLocks noGrp="1"/>
          </p:cNvSpPr>
          <p:nvPr>
            <p:ph type="sldNum" sz="quarter" idx="12"/>
          </p:nvPr>
        </p:nvSpPr>
        <p:spPr/>
        <p:txBody>
          <a:bodyPr/>
          <a:lstStyle/>
          <a:p>
            <a:fld id="{830E28DE-8665-4AF2-A1FB-102D4C07386C}" type="slidenum">
              <a:rPr lang="en-US" smtClean="0"/>
              <a:t>‹#›</a:t>
            </a:fld>
            <a:endParaRPr lang="en-US"/>
          </a:p>
        </p:txBody>
      </p:sp>
    </p:spTree>
    <p:extLst>
      <p:ext uri="{BB962C8B-B14F-4D97-AF65-F5344CB8AC3E}">
        <p14:creationId xmlns:p14="http://schemas.microsoft.com/office/powerpoint/2010/main" val="49043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9D52-5A81-FCEE-4344-F87DC6EC9D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6C637F-C667-CDB4-EE7C-5F6E7E8543C0}"/>
              </a:ext>
            </a:extLst>
          </p:cNvPr>
          <p:cNvSpPr>
            <a:spLocks noGrp="1"/>
          </p:cNvSpPr>
          <p:nvPr>
            <p:ph type="dt" sz="half" idx="10"/>
          </p:nvPr>
        </p:nvSpPr>
        <p:spPr/>
        <p:txBody>
          <a:bodyPr/>
          <a:lstStyle/>
          <a:p>
            <a:fld id="{CF4F7379-086F-4AA9-A271-344042A10F48}" type="datetimeFigureOut">
              <a:rPr lang="en-US" smtClean="0"/>
              <a:t>8/14/2025</a:t>
            </a:fld>
            <a:endParaRPr lang="en-US"/>
          </a:p>
        </p:txBody>
      </p:sp>
      <p:sp>
        <p:nvSpPr>
          <p:cNvPr id="4" name="Footer Placeholder 3">
            <a:extLst>
              <a:ext uri="{FF2B5EF4-FFF2-40B4-BE49-F238E27FC236}">
                <a16:creationId xmlns:a16="http://schemas.microsoft.com/office/drawing/2014/main" id="{D269D432-9CFF-2A69-70DF-6A7C6DD731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44C3B1-ECA0-2ADF-0A23-B355C7FE01CF}"/>
              </a:ext>
            </a:extLst>
          </p:cNvPr>
          <p:cNvSpPr>
            <a:spLocks noGrp="1"/>
          </p:cNvSpPr>
          <p:nvPr>
            <p:ph type="sldNum" sz="quarter" idx="12"/>
          </p:nvPr>
        </p:nvSpPr>
        <p:spPr/>
        <p:txBody>
          <a:bodyPr/>
          <a:lstStyle/>
          <a:p>
            <a:fld id="{830E28DE-8665-4AF2-A1FB-102D4C07386C}" type="slidenum">
              <a:rPr lang="en-US" smtClean="0"/>
              <a:t>‹#›</a:t>
            </a:fld>
            <a:endParaRPr lang="en-US"/>
          </a:p>
        </p:txBody>
      </p:sp>
    </p:spTree>
    <p:extLst>
      <p:ext uri="{BB962C8B-B14F-4D97-AF65-F5344CB8AC3E}">
        <p14:creationId xmlns:p14="http://schemas.microsoft.com/office/powerpoint/2010/main" val="126516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B1AB61-26D1-7F2A-C573-956F46895CE1}"/>
              </a:ext>
            </a:extLst>
          </p:cNvPr>
          <p:cNvSpPr>
            <a:spLocks noGrp="1"/>
          </p:cNvSpPr>
          <p:nvPr>
            <p:ph type="dt" sz="half" idx="10"/>
          </p:nvPr>
        </p:nvSpPr>
        <p:spPr/>
        <p:txBody>
          <a:bodyPr/>
          <a:lstStyle/>
          <a:p>
            <a:fld id="{CF4F7379-086F-4AA9-A271-344042A10F48}" type="datetimeFigureOut">
              <a:rPr lang="en-US" smtClean="0"/>
              <a:t>8/14/2025</a:t>
            </a:fld>
            <a:endParaRPr lang="en-US"/>
          </a:p>
        </p:txBody>
      </p:sp>
      <p:sp>
        <p:nvSpPr>
          <p:cNvPr id="3" name="Footer Placeholder 2">
            <a:extLst>
              <a:ext uri="{FF2B5EF4-FFF2-40B4-BE49-F238E27FC236}">
                <a16:creationId xmlns:a16="http://schemas.microsoft.com/office/drawing/2014/main" id="{4CE4D386-49E5-E95C-8595-304BE81E55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AF3F13-7455-A7D1-66B0-AAE597ECE3FC}"/>
              </a:ext>
            </a:extLst>
          </p:cNvPr>
          <p:cNvSpPr>
            <a:spLocks noGrp="1"/>
          </p:cNvSpPr>
          <p:nvPr>
            <p:ph type="sldNum" sz="quarter" idx="12"/>
          </p:nvPr>
        </p:nvSpPr>
        <p:spPr/>
        <p:txBody>
          <a:bodyPr/>
          <a:lstStyle/>
          <a:p>
            <a:fld id="{830E28DE-8665-4AF2-A1FB-102D4C07386C}" type="slidenum">
              <a:rPr lang="en-US" smtClean="0"/>
              <a:t>‹#›</a:t>
            </a:fld>
            <a:endParaRPr lang="en-US"/>
          </a:p>
        </p:txBody>
      </p:sp>
    </p:spTree>
    <p:extLst>
      <p:ext uri="{BB962C8B-B14F-4D97-AF65-F5344CB8AC3E}">
        <p14:creationId xmlns:p14="http://schemas.microsoft.com/office/powerpoint/2010/main" val="255457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633C2-5824-07EA-F591-27DC6FE38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F6581-A07A-65D1-4337-D0C8C51B70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53F3DA-8336-719F-DAD7-7C8C25E22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B15B20-1668-34E4-D71A-1188146FA87A}"/>
              </a:ext>
            </a:extLst>
          </p:cNvPr>
          <p:cNvSpPr>
            <a:spLocks noGrp="1"/>
          </p:cNvSpPr>
          <p:nvPr>
            <p:ph type="dt" sz="half" idx="10"/>
          </p:nvPr>
        </p:nvSpPr>
        <p:spPr/>
        <p:txBody>
          <a:bodyPr/>
          <a:lstStyle/>
          <a:p>
            <a:fld id="{CF4F7379-086F-4AA9-A271-344042A10F48}" type="datetimeFigureOut">
              <a:rPr lang="en-US" smtClean="0"/>
              <a:t>8/14/2025</a:t>
            </a:fld>
            <a:endParaRPr lang="en-US"/>
          </a:p>
        </p:txBody>
      </p:sp>
      <p:sp>
        <p:nvSpPr>
          <p:cNvPr id="6" name="Footer Placeholder 5">
            <a:extLst>
              <a:ext uri="{FF2B5EF4-FFF2-40B4-BE49-F238E27FC236}">
                <a16:creationId xmlns:a16="http://schemas.microsoft.com/office/drawing/2014/main" id="{88C407B3-5596-E116-7ECE-9D278270A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D5A2EE-3AEF-35B3-6710-268E5E0A23F1}"/>
              </a:ext>
            </a:extLst>
          </p:cNvPr>
          <p:cNvSpPr>
            <a:spLocks noGrp="1"/>
          </p:cNvSpPr>
          <p:nvPr>
            <p:ph type="sldNum" sz="quarter" idx="12"/>
          </p:nvPr>
        </p:nvSpPr>
        <p:spPr/>
        <p:txBody>
          <a:bodyPr/>
          <a:lstStyle/>
          <a:p>
            <a:fld id="{830E28DE-8665-4AF2-A1FB-102D4C07386C}" type="slidenum">
              <a:rPr lang="en-US" smtClean="0"/>
              <a:t>‹#›</a:t>
            </a:fld>
            <a:endParaRPr lang="en-US"/>
          </a:p>
        </p:txBody>
      </p:sp>
    </p:spTree>
    <p:extLst>
      <p:ext uri="{BB962C8B-B14F-4D97-AF65-F5344CB8AC3E}">
        <p14:creationId xmlns:p14="http://schemas.microsoft.com/office/powerpoint/2010/main" val="295022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CAB7-2DA1-5E4A-55CF-EECD335D1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7FD21-4822-A1CF-8D51-BED1F47D54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97B652-8738-DE2B-EF2A-9298F2A96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90C632-F637-ECAF-BE1A-7BC73353E92F}"/>
              </a:ext>
            </a:extLst>
          </p:cNvPr>
          <p:cNvSpPr>
            <a:spLocks noGrp="1"/>
          </p:cNvSpPr>
          <p:nvPr>
            <p:ph type="dt" sz="half" idx="10"/>
          </p:nvPr>
        </p:nvSpPr>
        <p:spPr/>
        <p:txBody>
          <a:bodyPr/>
          <a:lstStyle/>
          <a:p>
            <a:fld id="{CF4F7379-086F-4AA9-A271-344042A10F48}" type="datetimeFigureOut">
              <a:rPr lang="en-US" smtClean="0"/>
              <a:t>8/14/2025</a:t>
            </a:fld>
            <a:endParaRPr lang="en-US"/>
          </a:p>
        </p:txBody>
      </p:sp>
      <p:sp>
        <p:nvSpPr>
          <p:cNvPr id="6" name="Footer Placeholder 5">
            <a:extLst>
              <a:ext uri="{FF2B5EF4-FFF2-40B4-BE49-F238E27FC236}">
                <a16:creationId xmlns:a16="http://schemas.microsoft.com/office/drawing/2014/main" id="{36616C40-A23A-ADD5-F76A-A4ECB87E9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0303D-10C0-B371-A334-078B16A1C69D}"/>
              </a:ext>
            </a:extLst>
          </p:cNvPr>
          <p:cNvSpPr>
            <a:spLocks noGrp="1"/>
          </p:cNvSpPr>
          <p:nvPr>
            <p:ph type="sldNum" sz="quarter" idx="12"/>
          </p:nvPr>
        </p:nvSpPr>
        <p:spPr/>
        <p:txBody>
          <a:bodyPr/>
          <a:lstStyle/>
          <a:p>
            <a:fld id="{830E28DE-8665-4AF2-A1FB-102D4C07386C}" type="slidenum">
              <a:rPr lang="en-US" smtClean="0"/>
              <a:t>‹#›</a:t>
            </a:fld>
            <a:endParaRPr lang="en-US"/>
          </a:p>
        </p:txBody>
      </p:sp>
    </p:spTree>
    <p:extLst>
      <p:ext uri="{BB962C8B-B14F-4D97-AF65-F5344CB8AC3E}">
        <p14:creationId xmlns:p14="http://schemas.microsoft.com/office/powerpoint/2010/main" val="36449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50AE15-BD02-91DF-60EE-8FF20DD2E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F1DFBA-3D41-226F-D023-BD5D33C92C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AA2F0-3CB2-DC0E-1DAF-DCF42DEAC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4F7379-086F-4AA9-A271-344042A10F48}" type="datetimeFigureOut">
              <a:rPr lang="en-US" smtClean="0"/>
              <a:t>8/14/2025</a:t>
            </a:fld>
            <a:endParaRPr lang="en-US"/>
          </a:p>
        </p:txBody>
      </p:sp>
      <p:sp>
        <p:nvSpPr>
          <p:cNvPr id="5" name="Footer Placeholder 4">
            <a:extLst>
              <a:ext uri="{FF2B5EF4-FFF2-40B4-BE49-F238E27FC236}">
                <a16:creationId xmlns:a16="http://schemas.microsoft.com/office/drawing/2014/main" id="{911A0071-2F83-464C-DE66-B1C97DC19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5D8475C-B18C-DCD4-D08C-9E6095FF4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0E28DE-8665-4AF2-A1FB-102D4C07386C}" type="slidenum">
              <a:rPr lang="en-US" smtClean="0"/>
              <a:t>‹#›</a:t>
            </a:fld>
            <a:endParaRPr lang="en-US"/>
          </a:p>
        </p:txBody>
      </p:sp>
    </p:spTree>
    <p:extLst>
      <p:ext uri="{BB962C8B-B14F-4D97-AF65-F5344CB8AC3E}">
        <p14:creationId xmlns:p14="http://schemas.microsoft.com/office/powerpoint/2010/main" val="2277132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xabay.com/en/board-font-positive-confirmation-152133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ickpik.com/bureaucracy-aktenordner-paperwork-office-work-stack-11943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nsf.gov/research-security/training"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hyperlink" Target="https://www.secure-center.org/resource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jpeg"/><Relationship Id="rId7" Type="http://schemas.openxmlformats.org/officeDocument/2006/relationships/hyperlink" Target="https://pxhere.com/en/photo/1179028"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hyperlink" Target="https://grants.nih.gov/grants/guide/notice-files/NOT-OD-19-114.html" TargetMode="External"/><Relationship Id="rId4" Type="http://schemas.openxmlformats.org/officeDocument/2006/relationships/hyperlink" Target="https://courses.lumenlearning.com/boundless-finance/chapter/types-of-stock/" TargetMode="External"/><Relationship Id="rId9" Type="http://schemas.openxmlformats.org/officeDocument/2006/relationships/hyperlink" Target="https://www.pngall.com/lecture-png/download/42523"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jpeg"/><Relationship Id="rId7" Type="http://schemas.openxmlformats.org/officeDocument/2006/relationships/hyperlink" Target="https://pxhere.com/en/photo/1179028"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hyperlink" Target="https://grants.nih.gov/grants/guide/notice-files/NOT-OD-19-114.html" TargetMode="External"/><Relationship Id="rId4" Type="http://schemas.openxmlformats.org/officeDocument/2006/relationships/hyperlink" Target="https://courses.lumenlearning.com/boundless-finance/chapter/types-of-stock/" TargetMode="External"/><Relationship Id="rId9" Type="http://schemas.openxmlformats.org/officeDocument/2006/relationships/hyperlink" Target="https://www.pngall.com/lecture-png/download/425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B38D3-3412-235D-A572-9E69BD66B52B}"/>
              </a:ext>
            </a:extLst>
          </p:cNvPr>
          <p:cNvSpPr>
            <a:spLocks noGrp="1"/>
          </p:cNvSpPr>
          <p:nvPr>
            <p:ph type="title"/>
          </p:nvPr>
        </p:nvSpPr>
        <p:spPr/>
        <p:txBody>
          <a:bodyPr>
            <a:normAutofit/>
          </a:bodyPr>
          <a:lstStyle/>
          <a:p>
            <a:r>
              <a:rPr lang="en-US" sz="5500" dirty="0"/>
              <a:t>Federal Awards</a:t>
            </a:r>
          </a:p>
        </p:txBody>
      </p:sp>
      <p:pic>
        <p:nvPicPr>
          <p:cNvPr id="16" name="Picture 15" descr="A blackboard with white text&#10;&#10;AI-generated content may be incorrect.">
            <a:extLst>
              <a:ext uri="{FF2B5EF4-FFF2-40B4-BE49-F238E27FC236}">
                <a16:creationId xmlns:a16="http://schemas.microsoft.com/office/drawing/2014/main" id="{B08DCEFB-8D9E-D40C-5AC0-0DFDC8E26E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2989" y="1441219"/>
            <a:ext cx="7523484" cy="5015656"/>
          </a:xfrm>
          <a:prstGeom prst="rect">
            <a:avLst/>
          </a:prstGeom>
        </p:spPr>
      </p:pic>
      <p:sp>
        <p:nvSpPr>
          <p:cNvPr id="19" name="TextBox 18">
            <a:extLst>
              <a:ext uri="{FF2B5EF4-FFF2-40B4-BE49-F238E27FC236}">
                <a16:creationId xmlns:a16="http://schemas.microsoft.com/office/drawing/2014/main" id="{C388018A-C26E-551C-2BE3-48F7C5640C1A}"/>
              </a:ext>
            </a:extLst>
          </p:cNvPr>
          <p:cNvSpPr txBox="1"/>
          <p:nvPr/>
        </p:nvSpPr>
        <p:spPr>
          <a:xfrm>
            <a:off x="8243455" y="1571473"/>
            <a:ext cx="3948545" cy="475514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300" dirty="0"/>
              <a:t>Federal Regulations and the Uniform Guidance</a:t>
            </a:r>
          </a:p>
          <a:p>
            <a:pPr marL="285750" indent="-285750">
              <a:spcBef>
                <a:spcPts val="600"/>
              </a:spcBef>
              <a:spcAft>
                <a:spcPts val="600"/>
              </a:spcAft>
              <a:buFont typeface="Arial" panose="020B0604020202020204" pitchFamily="34" charset="0"/>
              <a:buChar char="•"/>
            </a:pPr>
            <a:r>
              <a:rPr lang="en-US" sz="2300" dirty="0"/>
              <a:t>Federal Agency Policy and Terms &amp; Conditions</a:t>
            </a:r>
          </a:p>
          <a:p>
            <a:pPr marL="285750" indent="-285750">
              <a:spcBef>
                <a:spcPts val="600"/>
              </a:spcBef>
              <a:spcAft>
                <a:spcPts val="600"/>
              </a:spcAft>
              <a:buFont typeface="Arial" panose="020B0604020202020204" pitchFamily="34" charset="0"/>
              <a:buChar char="•"/>
            </a:pPr>
            <a:r>
              <a:rPr lang="en-US" sz="2300" dirty="0"/>
              <a:t>Funding Program Requirements</a:t>
            </a:r>
          </a:p>
          <a:p>
            <a:pPr marL="285750" indent="-285750">
              <a:spcBef>
                <a:spcPts val="600"/>
              </a:spcBef>
              <a:spcAft>
                <a:spcPts val="600"/>
              </a:spcAft>
              <a:buFont typeface="Arial" panose="020B0604020202020204" pitchFamily="34" charset="0"/>
              <a:buChar char="•"/>
            </a:pPr>
            <a:r>
              <a:rPr lang="en-US" sz="2300" dirty="0"/>
              <a:t>State Rules and Regulations</a:t>
            </a:r>
          </a:p>
          <a:p>
            <a:pPr marL="285750" indent="-285750">
              <a:spcBef>
                <a:spcPts val="600"/>
              </a:spcBef>
              <a:spcAft>
                <a:spcPts val="600"/>
              </a:spcAft>
              <a:buFont typeface="Arial" panose="020B0604020202020204" pitchFamily="34" charset="0"/>
              <a:buChar char="•"/>
            </a:pPr>
            <a:r>
              <a:rPr lang="en-US" sz="2300" dirty="0"/>
              <a:t>NSHE Rules and Regulations</a:t>
            </a:r>
          </a:p>
          <a:p>
            <a:pPr marL="285750" indent="-285750">
              <a:spcBef>
                <a:spcPts val="600"/>
              </a:spcBef>
              <a:spcAft>
                <a:spcPts val="600"/>
              </a:spcAft>
              <a:buFont typeface="Arial" panose="020B0604020202020204" pitchFamily="34" charset="0"/>
              <a:buChar char="•"/>
            </a:pPr>
            <a:r>
              <a:rPr lang="en-US" sz="2300" dirty="0"/>
              <a:t>NSU Rules and Regulations</a:t>
            </a:r>
          </a:p>
        </p:txBody>
      </p:sp>
    </p:spTree>
    <p:extLst>
      <p:ext uri="{BB962C8B-B14F-4D97-AF65-F5344CB8AC3E}">
        <p14:creationId xmlns:p14="http://schemas.microsoft.com/office/powerpoint/2010/main" val="309780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D60F-AB90-F85B-0BC3-75F5565D9DF7}"/>
              </a:ext>
            </a:extLst>
          </p:cNvPr>
          <p:cNvSpPr>
            <a:spLocks noGrp="1"/>
          </p:cNvSpPr>
          <p:nvPr>
            <p:ph type="title"/>
          </p:nvPr>
        </p:nvSpPr>
        <p:spPr/>
        <p:txBody>
          <a:bodyPr>
            <a:normAutofit/>
          </a:bodyPr>
          <a:lstStyle/>
          <a:p>
            <a:r>
              <a:rPr lang="en-US" sz="5500" dirty="0"/>
              <a:t>Federal Awards</a:t>
            </a:r>
          </a:p>
        </p:txBody>
      </p:sp>
      <p:pic>
        <p:nvPicPr>
          <p:cNvPr id="5" name="Content Placeholder 4" descr="A stack of files with papers&#10;&#10;AI-generated content may be incorrect.">
            <a:extLst>
              <a:ext uri="{FF2B5EF4-FFF2-40B4-BE49-F238E27FC236}">
                <a16:creationId xmlns:a16="http://schemas.microsoft.com/office/drawing/2014/main" id="{50BCF4CF-DF46-841E-AA92-81A29AA8FF5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82509" y="1991879"/>
            <a:ext cx="6531492" cy="4351338"/>
          </a:xfrm>
          <a:prstGeom prst="rect">
            <a:avLst/>
          </a:prstGeom>
        </p:spPr>
      </p:pic>
      <p:sp>
        <p:nvSpPr>
          <p:cNvPr id="7" name="TextBox 6">
            <a:extLst>
              <a:ext uri="{FF2B5EF4-FFF2-40B4-BE49-F238E27FC236}">
                <a16:creationId xmlns:a16="http://schemas.microsoft.com/office/drawing/2014/main" id="{12A6D5F5-E065-CC14-A676-A2655E9A05E5}"/>
              </a:ext>
            </a:extLst>
          </p:cNvPr>
          <p:cNvSpPr txBox="1"/>
          <p:nvPr/>
        </p:nvSpPr>
        <p:spPr>
          <a:xfrm>
            <a:off x="1" y="1690688"/>
            <a:ext cx="5282508" cy="5093702"/>
          </a:xfrm>
          <a:prstGeom prst="rect">
            <a:avLst/>
          </a:prstGeom>
          <a:noFill/>
        </p:spPr>
        <p:txBody>
          <a:bodyPr wrap="square" rtlCol="0">
            <a:spAutoFit/>
          </a:bodyPr>
          <a:lstStyle/>
          <a:p>
            <a:r>
              <a:rPr lang="en-US" sz="3000" dirty="0">
                <a:latin typeface="+mj-lt"/>
              </a:rPr>
              <a:t>Office of Grants Award Services</a:t>
            </a:r>
          </a:p>
          <a:p>
            <a:endParaRPr lang="en-US" sz="2500" dirty="0"/>
          </a:p>
          <a:p>
            <a:pPr>
              <a:spcAft>
                <a:spcPts val="600"/>
              </a:spcAft>
            </a:pPr>
            <a:r>
              <a:rPr lang="en-US" sz="2500" dirty="0"/>
              <a:t>is here to help interpret the rules and regulations and keep you and NSU in compliance.  OGAS has policies and procedures to help ensure compliance – but there are some requirements OGAS can’t help with:</a:t>
            </a:r>
          </a:p>
          <a:p>
            <a:pPr marL="342900" indent="-342900">
              <a:spcAft>
                <a:spcPts val="600"/>
              </a:spcAft>
              <a:buFont typeface="Arial" panose="020B0604020202020204" pitchFamily="34" charset="0"/>
              <a:buChar char="•"/>
            </a:pPr>
            <a:r>
              <a:rPr lang="en-US" sz="2500" b="1" dirty="0"/>
              <a:t>Training Your Research Team</a:t>
            </a:r>
          </a:p>
          <a:p>
            <a:pPr marL="342900" indent="-342900">
              <a:spcAft>
                <a:spcPts val="600"/>
              </a:spcAft>
              <a:buFont typeface="Arial" panose="020B0604020202020204" pitchFamily="34" charset="0"/>
              <a:buChar char="•"/>
            </a:pPr>
            <a:r>
              <a:rPr lang="en-US" sz="2500" b="1" dirty="0"/>
              <a:t>Disclosing Conflicts of Interest</a:t>
            </a:r>
          </a:p>
          <a:p>
            <a:pPr marL="342900" indent="-342900">
              <a:spcAft>
                <a:spcPts val="600"/>
              </a:spcAft>
              <a:buFont typeface="Arial" panose="020B0604020202020204" pitchFamily="34" charset="0"/>
              <a:buChar char="•"/>
            </a:pPr>
            <a:r>
              <a:rPr lang="en-US" sz="2500" b="1" dirty="0"/>
              <a:t>Disclosing Other Supports</a:t>
            </a:r>
          </a:p>
          <a:p>
            <a:r>
              <a:rPr lang="en-US" sz="2500" dirty="0"/>
              <a:t>  </a:t>
            </a:r>
          </a:p>
        </p:txBody>
      </p:sp>
    </p:spTree>
    <p:extLst>
      <p:ext uri="{BB962C8B-B14F-4D97-AF65-F5344CB8AC3E}">
        <p14:creationId xmlns:p14="http://schemas.microsoft.com/office/powerpoint/2010/main" val="155223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47C1B-E2AA-9DF8-1E45-C2AE21DA7191}"/>
              </a:ext>
            </a:extLst>
          </p:cNvPr>
          <p:cNvSpPr>
            <a:spLocks noGrp="1"/>
          </p:cNvSpPr>
          <p:nvPr>
            <p:ph type="title"/>
          </p:nvPr>
        </p:nvSpPr>
        <p:spPr/>
        <p:txBody>
          <a:bodyPr>
            <a:normAutofit/>
          </a:bodyPr>
          <a:lstStyle/>
          <a:p>
            <a:r>
              <a:rPr lang="en-US" sz="5500" dirty="0"/>
              <a:t>Principal Investigator Must</a:t>
            </a:r>
          </a:p>
        </p:txBody>
      </p:sp>
      <p:sp>
        <p:nvSpPr>
          <p:cNvPr id="3" name="Content Placeholder 2">
            <a:extLst>
              <a:ext uri="{FF2B5EF4-FFF2-40B4-BE49-F238E27FC236}">
                <a16:creationId xmlns:a16="http://schemas.microsoft.com/office/drawing/2014/main" id="{2467311D-4524-6C84-49E6-F58DD697FAE2}"/>
              </a:ext>
            </a:extLst>
          </p:cNvPr>
          <p:cNvSpPr>
            <a:spLocks noGrp="1"/>
          </p:cNvSpPr>
          <p:nvPr>
            <p:ph idx="1"/>
          </p:nvPr>
        </p:nvSpPr>
        <p:spPr>
          <a:xfrm>
            <a:off x="674557" y="1690688"/>
            <a:ext cx="10987791" cy="4802187"/>
          </a:xfrm>
        </p:spPr>
        <p:txBody>
          <a:bodyPr>
            <a:normAutofit/>
          </a:bodyPr>
          <a:lstStyle/>
          <a:p>
            <a:r>
              <a:rPr lang="en-US" dirty="0"/>
              <a:t>Train the Research Team</a:t>
            </a:r>
          </a:p>
          <a:p>
            <a:pPr lvl="1"/>
            <a:r>
              <a:rPr lang="en-US" dirty="0"/>
              <a:t>Responsible Conduct of Research </a:t>
            </a:r>
          </a:p>
          <a:p>
            <a:pPr lvl="1"/>
            <a:r>
              <a:rPr lang="en-US" dirty="0"/>
              <a:t>Research Security</a:t>
            </a:r>
          </a:p>
          <a:p>
            <a:r>
              <a:rPr lang="en-US" dirty="0"/>
              <a:t>Disclose Any Changes</a:t>
            </a:r>
          </a:p>
          <a:p>
            <a:pPr lvl="1"/>
            <a:r>
              <a:rPr lang="en-US" dirty="0"/>
              <a:t>Changes in Other Support</a:t>
            </a:r>
          </a:p>
          <a:p>
            <a:pPr lvl="1"/>
            <a:r>
              <a:rPr lang="en-US" dirty="0"/>
              <a:t>Changes in Effort</a:t>
            </a:r>
          </a:p>
          <a:p>
            <a:pPr lvl="1"/>
            <a:r>
              <a:rPr lang="en-US" dirty="0"/>
              <a:t>Changes in Academic or Professional Appointment</a:t>
            </a:r>
          </a:p>
          <a:p>
            <a:r>
              <a:rPr lang="en-US" dirty="0"/>
              <a:t>Disclose Any Conflicts </a:t>
            </a:r>
          </a:p>
          <a:p>
            <a:r>
              <a:rPr lang="en-US" dirty="0"/>
              <a:t>Maintain Project Documentation for three (3) years after Close of Award</a:t>
            </a:r>
          </a:p>
        </p:txBody>
      </p:sp>
    </p:spTree>
    <p:extLst>
      <p:ext uri="{BB962C8B-B14F-4D97-AF65-F5344CB8AC3E}">
        <p14:creationId xmlns:p14="http://schemas.microsoft.com/office/powerpoint/2010/main" val="113497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74E2-4933-A33A-DB6B-8A1B3632EAEA}"/>
              </a:ext>
            </a:extLst>
          </p:cNvPr>
          <p:cNvSpPr>
            <a:spLocks noGrp="1"/>
          </p:cNvSpPr>
          <p:nvPr>
            <p:ph type="title"/>
          </p:nvPr>
        </p:nvSpPr>
        <p:spPr/>
        <p:txBody>
          <a:bodyPr/>
          <a:lstStyle/>
          <a:p>
            <a:r>
              <a:rPr lang="en-US" dirty="0"/>
              <a:t>Research Security</a:t>
            </a:r>
          </a:p>
        </p:txBody>
      </p:sp>
      <p:sp>
        <p:nvSpPr>
          <p:cNvPr id="3" name="TextBox 2">
            <a:extLst>
              <a:ext uri="{FF2B5EF4-FFF2-40B4-BE49-F238E27FC236}">
                <a16:creationId xmlns:a16="http://schemas.microsoft.com/office/drawing/2014/main" id="{2DE7E7BA-145A-91C2-06BC-B5513F9BE7B9}"/>
              </a:ext>
            </a:extLst>
          </p:cNvPr>
          <p:cNvSpPr txBox="1"/>
          <p:nvPr/>
        </p:nvSpPr>
        <p:spPr>
          <a:xfrm>
            <a:off x="8608326" y="473909"/>
            <a:ext cx="2014182" cy="369332"/>
          </a:xfrm>
          <a:prstGeom prst="rect">
            <a:avLst/>
          </a:prstGeom>
          <a:noFill/>
        </p:spPr>
        <p:txBody>
          <a:bodyPr wrap="square" rtlCol="0">
            <a:spAutoFit/>
          </a:bodyPr>
          <a:lstStyle/>
          <a:p>
            <a:pPr algn="ctr"/>
            <a:r>
              <a:rPr lang="en-US" dirty="0"/>
              <a:t>Cybersecurity</a:t>
            </a:r>
          </a:p>
        </p:txBody>
      </p:sp>
      <p:sp>
        <p:nvSpPr>
          <p:cNvPr id="4" name="TextBox 3">
            <a:extLst>
              <a:ext uri="{FF2B5EF4-FFF2-40B4-BE49-F238E27FC236}">
                <a16:creationId xmlns:a16="http://schemas.microsoft.com/office/drawing/2014/main" id="{32A9AF8F-63B1-8AB1-344D-52AD590EEC58}"/>
              </a:ext>
            </a:extLst>
          </p:cNvPr>
          <p:cNvSpPr txBox="1"/>
          <p:nvPr/>
        </p:nvSpPr>
        <p:spPr>
          <a:xfrm>
            <a:off x="6881496" y="1112764"/>
            <a:ext cx="2014182" cy="369332"/>
          </a:xfrm>
          <a:prstGeom prst="rect">
            <a:avLst/>
          </a:prstGeom>
          <a:noFill/>
        </p:spPr>
        <p:txBody>
          <a:bodyPr wrap="square" rtlCol="0">
            <a:spAutoFit/>
          </a:bodyPr>
          <a:lstStyle/>
          <a:p>
            <a:r>
              <a:rPr lang="en-US" dirty="0"/>
              <a:t>Foreign Interests</a:t>
            </a:r>
          </a:p>
        </p:txBody>
      </p:sp>
      <p:sp>
        <p:nvSpPr>
          <p:cNvPr id="5" name="TextBox 4">
            <a:extLst>
              <a:ext uri="{FF2B5EF4-FFF2-40B4-BE49-F238E27FC236}">
                <a16:creationId xmlns:a16="http://schemas.microsoft.com/office/drawing/2014/main" id="{8B535590-07A2-B27E-C1F0-2DE159E89273}"/>
              </a:ext>
            </a:extLst>
          </p:cNvPr>
          <p:cNvSpPr txBox="1"/>
          <p:nvPr/>
        </p:nvSpPr>
        <p:spPr>
          <a:xfrm>
            <a:off x="10185780" y="1907531"/>
            <a:ext cx="2014182" cy="646331"/>
          </a:xfrm>
          <a:prstGeom prst="rect">
            <a:avLst/>
          </a:prstGeom>
          <a:noFill/>
        </p:spPr>
        <p:txBody>
          <a:bodyPr wrap="square" rtlCol="0">
            <a:spAutoFit/>
          </a:bodyPr>
          <a:lstStyle/>
          <a:p>
            <a:pPr algn="ctr"/>
            <a:r>
              <a:rPr lang="en-US" dirty="0"/>
              <a:t>Foreign Interference</a:t>
            </a:r>
          </a:p>
        </p:txBody>
      </p:sp>
      <p:sp>
        <p:nvSpPr>
          <p:cNvPr id="6" name="TextBox 5">
            <a:extLst>
              <a:ext uri="{FF2B5EF4-FFF2-40B4-BE49-F238E27FC236}">
                <a16:creationId xmlns:a16="http://schemas.microsoft.com/office/drawing/2014/main" id="{72154A91-3068-5992-A661-56B93FF6A8CF}"/>
              </a:ext>
            </a:extLst>
          </p:cNvPr>
          <p:cNvSpPr txBox="1"/>
          <p:nvPr/>
        </p:nvSpPr>
        <p:spPr>
          <a:xfrm>
            <a:off x="9318578" y="1016265"/>
            <a:ext cx="2014182" cy="646331"/>
          </a:xfrm>
          <a:prstGeom prst="rect">
            <a:avLst/>
          </a:prstGeom>
          <a:noFill/>
        </p:spPr>
        <p:txBody>
          <a:bodyPr wrap="square" rtlCol="0">
            <a:spAutoFit/>
          </a:bodyPr>
          <a:lstStyle/>
          <a:p>
            <a:pPr algn="ctr"/>
            <a:r>
              <a:rPr lang="en-US" dirty="0"/>
              <a:t>How to Identify Risks</a:t>
            </a:r>
          </a:p>
        </p:txBody>
      </p:sp>
      <p:sp>
        <p:nvSpPr>
          <p:cNvPr id="7" name="TextBox 6">
            <a:extLst>
              <a:ext uri="{FF2B5EF4-FFF2-40B4-BE49-F238E27FC236}">
                <a16:creationId xmlns:a16="http://schemas.microsoft.com/office/drawing/2014/main" id="{069464A9-5988-6E84-46F4-B185B30E7234}"/>
              </a:ext>
            </a:extLst>
          </p:cNvPr>
          <p:cNvSpPr txBox="1"/>
          <p:nvPr/>
        </p:nvSpPr>
        <p:spPr>
          <a:xfrm>
            <a:off x="7301553" y="1751930"/>
            <a:ext cx="2396319" cy="646331"/>
          </a:xfrm>
          <a:prstGeom prst="rect">
            <a:avLst/>
          </a:prstGeom>
          <a:noFill/>
        </p:spPr>
        <p:txBody>
          <a:bodyPr wrap="square" rtlCol="0">
            <a:spAutoFit/>
          </a:bodyPr>
          <a:lstStyle/>
          <a:p>
            <a:pPr algn="ctr"/>
            <a:r>
              <a:rPr lang="en-US" dirty="0"/>
              <a:t>Understand the Regulatory Landscape</a:t>
            </a:r>
          </a:p>
        </p:txBody>
      </p:sp>
      <p:sp>
        <p:nvSpPr>
          <p:cNvPr id="8" name="TextBox 7">
            <a:extLst>
              <a:ext uri="{FF2B5EF4-FFF2-40B4-BE49-F238E27FC236}">
                <a16:creationId xmlns:a16="http://schemas.microsoft.com/office/drawing/2014/main" id="{2E086662-FFC7-BBAE-B7F5-5488C53188EE}"/>
              </a:ext>
            </a:extLst>
          </p:cNvPr>
          <p:cNvSpPr txBox="1"/>
          <p:nvPr/>
        </p:nvSpPr>
        <p:spPr>
          <a:xfrm>
            <a:off x="105196" y="1470404"/>
            <a:ext cx="6656130" cy="1446550"/>
          </a:xfrm>
          <a:prstGeom prst="rect">
            <a:avLst/>
          </a:prstGeom>
          <a:noFill/>
        </p:spPr>
        <p:txBody>
          <a:bodyPr wrap="square" rtlCol="0">
            <a:spAutoFit/>
          </a:bodyPr>
          <a:lstStyle/>
          <a:p>
            <a:r>
              <a:rPr lang="en-US" sz="2200" dirty="0"/>
              <a:t>NSF has a 4-Module Online Training series that covers everything the regulations require, and will provide a Certificate of Completion when completed: </a:t>
            </a:r>
            <a:r>
              <a:rPr lang="en-US" sz="2200" dirty="0">
                <a:hlinkClick r:id="rId3"/>
              </a:rPr>
              <a:t>https://www.nsf.gov/research-security/training</a:t>
            </a:r>
            <a:r>
              <a:rPr lang="en-US" sz="2200" dirty="0"/>
              <a:t> </a:t>
            </a:r>
          </a:p>
        </p:txBody>
      </p:sp>
      <p:grpSp>
        <p:nvGrpSpPr>
          <p:cNvPr id="23" name="Group 22">
            <a:extLst>
              <a:ext uri="{FF2B5EF4-FFF2-40B4-BE49-F238E27FC236}">
                <a16:creationId xmlns:a16="http://schemas.microsoft.com/office/drawing/2014/main" id="{B76D02E6-DE66-90C4-8E01-BE1649BA5617}"/>
              </a:ext>
            </a:extLst>
          </p:cNvPr>
          <p:cNvGrpSpPr/>
          <p:nvPr/>
        </p:nvGrpSpPr>
        <p:grpSpPr>
          <a:xfrm>
            <a:off x="561514" y="4950469"/>
            <a:ext cx="9764155" cy="1779208"/>
            <a:chOff x="561514" y="4950469"/>
            <a:chExt cx="9764155" cy="1779208"/>
          </a:xfrm>
        </p:grpSpPr>
        <p:pic>
          <p:nvPicPr>
            <p:cNvPr id="12" name="Picture 11">
              <a:extLst>
                <a:ext uri="{FF2B5EF4-FFF2-40B4-BE49-F238E27FC236}">
                  <a16:creationId xmlns:a16="http://schemas.microsoft.com/office/drawing/2014/main" id="{B15EE2A0-4F3F-C21A-CCD7-AB07DF8663D7}"/>
                </a:ext>
              </a:extLst>
            </p:cNvPr>
            <p:cNvPicPr>
              <a:picLocks noChangeAspect="1"/>
            </p:cNvPicPr>
            <p:nvPr/>
          </p:nvPicPr>
          <p:blipFill>
            <a:blip r:embed="rId4"/>
            <a:stretch>
              <a:fillRect/>
            </a:stretch>
          </p:blipFill>
          <p:spPr>
            <a:xfrm>
              <a:off x="561514" y="4950469"/>
              <a:ext cx="2127095" cy="1737127"/>
            </a:xfrm>
            <a:prstGeom prst="rect">
              <a:avLst/>
            </a:prstGeom>
          </p:spPr>
        </p:pic>
        <p:pic>
          <p:nvPicPr>
            <p:cNvPr id="14" name="Picture 13">
              <a:extLst>
                <a:ext uri="{FF2B5EF4-FFF2-40B4-BE49-F238E27FC236}">
                  <a16:creationId xmlns:a16="http://schemas.microsoft.com/office/drawing/2014/main" id="{A304703A-CA91-E5B8-6769-4F296FAA2CB6}"/>
                </a:ext>
              </a:extLst>
            </p:cNvPr>
            <p:cNvPicPr>
              <a:picLocks noChangeAspect="1"/>
            </p:cNvPicPr>
            <p:nvPr/>
          </p:nvPicPr>
          <p:blipFill>
            <a:blip r:embed="rId5"/>
            <a:stretch>
              <a:fillRect/>
            </a:stretch>
          </p:blipFill>
          <p:spPr>
            <a:xfrm>
              <a:off x="3250123" y="4992550"/>
              <a:ext cx="2069667" cy="1552250"/>
            </a:xfrm>
            <a:prstGeom prst="rect">
              <a:avLst/>
            </a:prstGeom>
          </p:spPr>
        </p:pic>
        <p:pic>
          <p:nvPicPr>
            <p:cNvPr id="16" name="Picture 15">
              <a:extLst>
                <a:ext uri="{FF2B5EF4-FFF2-40B4-BE49-F238E27FC236}">
                  <a16:creationId xmlns:a16="http://schemas.microsoft.com/office/drawing/2014/main" id="{3C444C07-C3C8-46AF-F925-3338EA308878}"/>
                </a:ext>
              </a:extLst>
            </p:cNvPr>
            <p:cNvPicPr>
              <a:picLocks noChangeAspect="1"/>
            </p:cNvPicPr>
            <p:nvPr/>
          </p:nvPicPr>
          <p:blipFill>
            <a:blip r:embed="rId6"/>
            <a:stretch>
              <a:fillRect/>
            </a:stretch>
          </p:blipFill>
          <p:spPr>
            <a:xfrm>
              <a:off x="5803508" y="4992550"/>
              <a:ext cx="2155977" cy="1737127"/>
            </a:xfrm>
            <a:prstGeom prst="rect">
              <a:avLst/>
            </a:prstGeom>
          </p:spPr>
        </p:pic>
        <p:pic>
          <p:nvPicPr>
            <p:cNvPr id="18" name="Picture 17">
              <a:extLst>
                <a:ext uri="{FF2B5EF4-FFF2-40B4-BE49-F238E27FC236}">
                  <a16:creationId xmlns:a16="http://schemas.microsoft.com/office/drawing/2014/main" id="{B26BFB34-2849-9F5E-10C7-64B34DCB8F64}"/>
                </a:ext>
              </a:extLst>
            </p:cNvPr>
            <p:cNvPicPr>
              <a:picLocks noChangeAspect="1"/>
            </p:cNvPicPr>
            <p:nvPr/>
          </p:nvPicPr>
          <p:blipFill>
            <a:blip r:embed="rId7"/>
            <a:stretch>
              <a:fillRect/>
            </a:stretch>
          </p:blipFill>
          <p:spPr>
            <a:xfrm>
              <a:off x="8256002" y="4950469"/>
              <a:ext cx="2069667" cy="1739216"/>
            </a:xfrm>
            <a:prstGeom prst="rect">
              <a:avLst/>
            </a:prstGeom>
          </p:spPr>
        </p:pic>
      </p:grpSp>
      <p:grpSp>
        <p:nvGrpSpPr>
          <p:cNvPr id="25" name="Group 24">
            <a:extLst>
              <a:ext uri="{FF2B5EF4-FFF2-40B4-BE49-F238E27FC236}">
                <a16:creationId xmlns:a16="http://schemas.microsoft.com/office/drawing/2014/main" id="{B50796F2-7956-0405-3D4A-0770FFBD9807}"/>
              </a:ext>
            </a:extLst>
          </p:cNvPr>
          <p:cNvGrpSpPr/>
          <p:nvPr/>
        </p:nvGrpSpPr>
        <p:grpSpPr>
          <a:xfrm>
            <a:off x="6766446" y="2762157"/>
            <a:ext cx="5320358" cy="1558125"/>
            <a:chOff x="6766446" y="2762157"/>
            <a:chExt cx="5320358" cy="1558125"/>
          </a:xfrm>
        </p:grpSpPr>
        <p:pic>
          <p:nvPicPr>
            <p:cNvPr id="20" name="Picture 19">
              <a:extLst>
                <a:ext uri="{FF2B5EF4-FFF2-40B4-BE49-F238E27FC236}">
                  <a16:creationId xmlns:a16="http://schemas.microsoft.com/office/drawing/2014/main" id="{06A1272B-F4C5-13BA-9B72-C7390EC7B174}"/>
                </a:ext>
              </a:extLst>
            </p:cNvPr>
            <p:cNvPicPr>
              <a:picLocks noChangeAspect="1"/>
            </p:cNvPicPr>
            <p:nvPr/>
          </p:nvPicPr>
          <p:blipFill>
            <a:blip r:embed="rId8"/>
            <a:stretch>
              <a:fillRect/>
            </a:stretch>
          </p:blipFill>
          <p:spPr>
            <a:xfrm>
              <a:off x="7301553" y="2762157"/>
              <a:ext cx="2486372" cy="666843"/>
            </a:xfrm>
            <a:prstGeom prst="rect">
              <a:avLst/>
            </a:prstGeom>
          </p:spPr>
        </p:pic>
        <p:sp>
          <p:nvSpPr>
            <p:cNvPr id="21" name="TextBox 20">
              <a:extLst>
                <a:ext uri="{FF2B5EF4-FFF2-40B4-BE49-F238E27FC236}">
                  <a16:creationId xmlns:a16="http://schemas.microsoft.com/office/drawing/2014/main" id="{8A1F26C0-069D-02C3-F2BB-9B80B7CF81D3}"/>
                </a:ext>
              </a:extLst>
            </p:cNvPr>
            <p:cNvSpPr txBox="1"/>
            <p:nvPr/>
          </p:nvSpPr>
          <p:spPr>
            <a:xfrm>
              <a:off x="6766446" y="2873732"/>
              <a:ext cx="5320358" cy="1446550"/>
            </a:xfrm>
            <a:prstGeom prst="rect">
              <a:avLst/>
            </a:prstGeom>
            <a:noFill/>
            <a:ln>
              <a:solidFill>
                <a:srgbClr val="0070C0"/>
              </a:solidFill>
            </a:ln>
          </p:spPr>
          <p:txBody>
            <a:bodyPr wrap="square" rtlCol="0">
              <a:spAutoFit/>
            </a:bodyPr>
            <a:lstStyle/>
            <a:p>
              <a:r>
                <a:rPr lang="en-US" sz="2200" dirty="0"/>
                <a:t>The                                            has a condensed, 1-Module RST that covers everything the regulations require: </a:t>
              </a:r>
              <a:r>
                <a:rPr lang="en-US" sz="2200" dirty="0">
                  <a:hlinkClick r:id="rId9"/>
                </a:rPr>
                <a:t>https://www.secure-center.org/resources</a:t>
              </a:r>
              <a:r>
                <a:rPr lang="en-US" sz="2200" dirty="0"/>
                <a:t> </a:t>
              </a:r>
            </a:p>
          </p:txBody>
        </p:sp>
      </p:grpSp>
      <p:grpSp>
        <p:nvGrpSpPr>
          <p:cNvPr id="24" name="Group 23">
            <a:extLst>
              <a:ext uri="{FF2B5EF4-FFF2-40B4-BE49-F238E27FC236}">
                <a16:creationId xmlns:a16="http://schemas.microsoft.com/office/drawing/2014/main" id="{FDA30263-58AB-7959-4082-6CCEE860FAA6}"/>
              </a:ext>
            </a:extLst>
          </p:cNvPr>
          <p:cNvGrpSpPr/>
          <p:nvPr/>
        </p:nvGrpSpPr>
        <p:grpSpPr>
          <a:xfrm>
            <a:off x="0" y="3285677"/>
            <a:ext cx="6761326" cy="1513695"/>
            <a:chOff x="0" y="3285677"/>
            <a:chExt cx="6761326" cy="1513695"/>
          </a:xfrm>
        </p:grpSpPr>
        <p:pic>
          <p:nvPicPr>
            <p:cNvPr id="10" name="Picture 9">
              <a:extLst>
                <a:ext uri="{FF2B5EF4-FFF2-40B4-BE49-F238E27FC236}">
                  <a16:creationId xmlns:a16="http://schemas.microsoft.com/office/drawing/2014/main" id="{BDC966C2-4F62-91A7-0DF9-060BF5170564}"/>
                </a:ext>
              </a:extLst>
            </p:cNvPr>
            <p:cNvPicPr>
              <a:picLocks noChangeAspect="1"/>
            </p:cNvPicPr>
            <p:nvPr/>
          </p:nvPicPr>
          <p:blipFill>
            <a:blip r:embed="rId10"/>
            <a:srcRect t="41299"/>
            <a:stretch>
              <a:fillRect/>
            </a:stretch>
          </p:blipFill>
          <p:spPr>
            <a:xfrm>
              <a:off x="0" y="3709618"/>
              <a:ext cx="6656130" cy="1089754"/>
            </a:xfrm>
            <a:prstGeom prst="rect">
              <a:avLst/>
            </a:prstGeom>
          </p:spPr>
        </p:pic>
        <p:pic>
          <p:nvPicPr>
            <p:cNvPr id="22" name="Picture 21">
              <a:extLst>
                <a:ext uri="{FF2B5EF4-FFF2-40B4-BE49-F238E27FC236}">
                  <a16:creationId xmlns:a16="http://schemas.microsoft.com/office/drawing/2014/main" id="{F5B7E2A8-1DA3-1DA2-41BB-DDCF19B7CD5D}"/>
                </a:ext>
              </a:extLst>
            </p:cNvPr>
            <p:cNvPicPr>
              <a:picLocks noChangeAspect="1"/>
            </p:cNvPicPr>
            <p:nvPr/>
          </p:nvPicPr>
          <p:blipFill>
            <a:blip r:embed="rId10"/>
            <a:srcRect b="80106"/>
            <a:stretch>
              <a:fillRect/>
            </a:stretch>
          </p:blipFill>
          <p:spPr>
            <a:xfrm>
              <a:off x="105196" y="3285677"/>
              <a:ext cx="6656130" cy="369332"/>
            </a:xfrm>
            <a:prstGeom prst="rect">
              <a:avLst/>
            </a:prstGeom>
          </p:spPr>
        </p:pic>
      </p:grpSp>
    </p:spTree>
    <p:extLst>
      <p:ext uri="{BB962C8B-B14F-4D97-AF65-F5344CB8AC3E}">
        <p14:creationId xmlns:p14="http://schemas.microsoft.com/office/powerpoint/2010/main" val="35489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94FF-C413-AA44-7D1D-A8EA8C6ADD84}"/>
              </a:ext>
            </a:extLst>
          </p:cNvPr>
          <p:cNvSpPr>
            <a:spLocks noGrp="1"/>
          </p:cNvSpPr>
          <p:nvPr>
            <p:ph type="title"/>
          </p:nvPr>
        </p:nvSpPr>
        <p:spPr/>
        <p:txBody>
          <a:bodyPr/>
          <a:lstStyle/>
          <a:p>
            <a:r>
              <a:rPr lang="en-US" dirty="0"/>
              <a:t>Disclosures</a:t>
            </a:r>
          </a:p>
        </p:txBody>
      </p:sp>
      <p:sp>
        <p:nvSpPr>
          <p:cNvPr id="3" name="TextBox 2">
            <a:extLst>
              <a:ext uri="{FF2B5EF4-FFF2-40B4-BE49-F238E27FC236}">
                <a16:creationId xmlns:a16="http://schemas.microsoft.com/office/drawing/2014/main" id="{F80FA85D-914B-7CE7-7E9D-1E796DC4ED8F}"/>
              </a:ext>
            </a:extLst>
          </p:cNvPr>
          <p:cNvSpPr txBox="1"/>
          <p:nvPr/>
        </p:nvSpPr>
        <p:spPr>
          <a:xfrm>
            <a:off x="123967" y="1375503"/>
            <a:ext cx="5972033" cy="1107996"/>
          </a:xfrm>
          <a:prstGeom prst="rect">
            <a:avLst/>
          </a:prstGeom>
          <a:noFill/>
        </p:spPr>
        <p:txBody>
          <a:bodyPr wrap="square" rtlCol="0">
            <a:spAutoFit/>
          </a:bodyPr>
          <a:lstStyle/>
          <a:p>
            <a:r>
              <a:rPr lang="en-US" sz="2200" dirty="0"/>
              <a:t>The PI must disclose changes in Other Support, Effort, Resources and Professional Appointment for self and other senior/key personnel.</a:t>
            </a:r>
          </a:p>
        </p:txBody>
      </p:sp>
      <p:sp>
        <p:nvSpPr>
          <p:cNvPr id="8" name="TextBox 7">
            <a:extLst>
              <a:ext uri="{FF2B5EF4-FFF2-40B4-BE49-F238E27FC236}">
                <a16:creationId xmlns:a16="http://schemas.microsoft.com/office/drawing/2014/main" id="{B4E99EED-E123-8980-399C-AB9B71A8363D}"/>
              </a:ext>
            </a:extLst>
          </p:cNvPr>
          <p:cNvSpPr txBox="1"/>
          <p:nvPr/>
        </p:nvSpPr>
        <p:spPr>
          <a:xfrm>
            <a:off x="2925170" y="3832983"/>
            <a:ext cx="3447198" cy="1200329"/>
          </a:xfrm>
          <a:prstGeom prst="rect">
            <a:avLst/>
          </a:prstGeom>
          <a:noFill/>
        </p:spPr>
        <p:txBody>
          <a:bodyPr wrap="square" rtlCol="0">
            <a:spAutoFit/>
          </a:bodyPr>
          <a:lstStyle/>
          <a:p>
            <a:pPr algn="ctr"/>
            <a:r>
              <a:rPr lang="en-US" dirty="0"/>
              <a:t>Donated or In-Kind resources such as office/laboratory space, equipment, supplies, employees, etc.</a:t>
            </a:r>
          </a:p>
        </p:txBody>
      </p:sp>
      <p:sp>
        <p:nvSpPr>
          <p:cNvPr id="11" name="TextBox 10">
            <a:extLst>
              <a:ext uri="{FF2B5EF4-FFF2-40B4-BE49-F238E27FC236}">
                <a16:creationId xmlns:a16="http://schemas.microsoft.com/office/drawing/2014/main" id="{BCDEDB4D-25F4-21CD-7BFD-D2ED42091312}"/>
              </a:ext>
            </a:extLst>
          </p:cNvPr>
          <p:cNvSpPr txBox="1"/>
          <p:nvPr/>
        </p:nvSpPr>
        <p:spPr>
          <a:xfrm>
            <a:off x="6096000" y="1708945"/>
            <a:ext cx="2836458" cy="646331"/>
          </a:xfrm>
          <a:prstGeom prst="rect">
            <a:avLst/>
          </a:prstGeom>
          <a:noFill/>
        </p:spPr>
        <p:txBody>
          <a:bodyPr wrap="square" rtlCol="0">
            <a:spAutoFit/>
          </a:bodyPr>
          <a:lstStyle/>
          <a:p>
            <a:pPr algn="ctr"/>
            <a:r>
              <a:rPr lang="en-US" b="1" dirty="0"/>
              <a:t>Whether or not remuneration is received</a:t>
            </a:r>
          </a:p>
        </p:txBody>
      </p:sp>
      <p:grpSp>
        <p:nvGrpSpPr>
          <p:cNvPr id="15" name="Group 14">
            <a:extLst>
              <a:ext uri="{FF2B5EF4-FFF2-40B4-BE49-F238E27FC236}">
                <a16:creationId xmlns:a16="http://schemas.microsoft.com/office/drawing/2014/main" id="{E2B2332E-97F7-4E0D-B0EE-7426F8596BBD}"/>
              </a:ext>
            </a:extLst>
          </p:cNvPr>
          <p:cNvGrpSpPr/>
          <p:nvPr/>
        </p:nvGrpSpPr>
        <p:grpSpPr>
          <a:xfrm>
            <a:off x="175713" y="2721047"/>
            <a:ext cx="2934270" cy="2172284"/>
            <a:chOff x="175713" y="3012111"/>
            <a:chExt cx="2934270" cy="2172284"/>
          </a:xfrm>
        </p:grpSpPr>
        <p:sp>
          <p:nvSpPr>
            <p:cNvPr id="6" name="TextBox 5">
              <a:extLst>
                <a:ext uri="{FF2B5EF4-FFF2-40B4-BE49-F238E27FC236}">
                  <a16:creationId xmlns:a16="http://schemas.microsoft.com/office/drawing/2014/main" id="{ED96F8C5-3C3C-1824-601C-BBB485BE27CA}"/>
                </a:ext>
              </a:extLst>
            </p:cNvPr>
            <p:cNvSpPr txBox="1"/>
            <p:nvPr/>
          </p:nvSpPr>
          <p:spPr>
            <a:xfrm>
              <a:off x="175713" y="3012111"/>
              <a:ext cx="2934270" cy="923330"/>
            </a:xfrm>
            <a:prstGeom prst="rect">
              <a:avLst/>
            </a:prstGeom>
            <a:noFill/>
          </p:spPr>
          <p:txBody>
            <a:bodyPr wrap="square" rtlCol="0">
              <a:spAutoFit/>
            </a:bodyPr>
            <a:lstStyle/>
            <a:p>
              <a:pPr algn="ctr"/>
              <a:r>
                <a:rPr lang="en-US" dirty="0"/>
                <a:t>Equity Ownership in an entity related to your NSU duties or field of experience</a:t>
              </a:r>
            </a:p>
          </p:txBody>
        </p:sp>
        <p:pic>
          <p:nvPicPr>
            <p:cNvPr id="13" name="Picture 12" descr="A close-up of a corporate bond&#10;&#10;AI-generated content may be incorrect.">
              <a:extLst>
                <a:ext uri="{FF2B5EF4-FFF2-40B4-BE49-F238E27FC236}">
                  <a16:creationId xmlns:a16="http://schemas.microsoft.com/office/drawing/2014/main" id="{C9CD492C-890B-E4A1-9654-453E7C7EEF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699" y="3886814"/>
              <a:ext cx="1948297" cy="1297581"/>
            </a:xfrm>
            <a:prstGeom prst="rect">
              <a:avLst/>
            </a:prstGeom>
          </p:spPr>
        </p:pic>
      </p:grpSp>
      <p:sp>
        <p:nvSpPr>
          <p:cNvPr id="17" name="TextBox 16">
            <a:extLst>
              <a:ext uri="{FF2B5EF4-FFF2-40B4-BE49-F238E27FC236}">
                <a16:creationId xmlns:a16="http://schemas.microsoft.com/office/drawing/2014/main" id="{A82EC953-C19E-0E64-D319-7F2B44F0D67E}"/>
              </a:ext>
            </a:extLst>
          </p:cNvPr>
          <p:cNvSpPr txBox="1"/>
          <p:nvPr/>
        </p:nvSpPr>
        <p:spPr>
          <a:xfrm>
            <a:off x="71088" y="6459651"/>
            <a:ext cx="7829261" cy="369332"/>
          </a:xfrm>
          <a:prstGeom prst="rect">
            <a:avLst/>
          </a:prstGeom>
          <a:noFill/>
        </p:spPr>
        <p:txBody>
          <a:bodyPr wrap="square">
            <a:spAutoFit/>
          </a:bodyPr>
          <a:lstStyle/>
          <a:p>
            <a:r>
              <a:rPr lang="en-US" dirty="0">
                <a:hlinkClick r:id="rId5"/>
              </a:rPr>
              <a:t>https://grants.nih.gov/grants/guide/notice-files/NOT-OD-19-114.html</a:t>
            </a:r>
            <a:r>
              <a:rPr lang="en-US" dirty="0"/>
              <a:t> </a:t>
            </a:r>
          </a:p>
        </p:txBody>
      </p:sp>
      <p:grpSp>
        <p:nvGrpSpPr>
          <p:cNvPr id="20" name="Group 19">
            <a:extLst>
              <a:ext uri="{FF2B5EF4-FFF2-40B4-BE49-F238E27FC236}">
                <a16:creationId xmlns:a16="http://schemas.microsoft.com/office/drawing/2014/main" id="{14C08362-3D34-85AA-7275-AEB91068563A}"/>
              </a:ext>
            </a:extLst>
          </p:cNvPr>
          <p:cNvGrpSpPr/>
          <p:nvPr/>
        </p:nvGrpSpPr>
        <p:grpSpPr>
          <a:xfrm>
            <a:off x="9140024" y="451947"/>
            <a:ext cx="2836458" cy="2303550"/>
            <a:chOff x="3351097" y="2505670"/>
            <a:chExt cx="2836458" cy="2303550"/>
          </a:xfrm>
        </p:grpSpPr>
        <p:sp>
          <p:nvSpPr>
            <p:cNvPr id="7" name="TextBox 6">
              <a:extLst>
                <a:ext uri="{FF2B5EF4-FFF2-40B4-BE49-F238E27FC236}">
                  <a16:creationId xmlns:a16="http://schemas.microsoft.com/office/drawing/2014/main" id="{D6994D04-B5D4-16B8-F398-9EBA0209A821}"/>
                </a:ext>
              </a:extLst>
            </p:cNvPr>
            <p:cNvSpPr txBox="1"/>
            <p:nvPr/>
          </p:nvSpPr>
          <p:spPr>
            <a:xfrm>
              <a:off x="3351097" y="2505670"/>
              <a:ext cx="2836458" cy="923330"/>
            </a:xfrm>
            <a:prstGeom prst="rect">
              <a:avLst/>
            </a:prstGeom>
            <a:noFill/>
          </p:spPr>
          <p:txBody>
            <a:bodyPr wrap="square" rtlCol="0">
              <a:spAutoFit/>
            </a:bodyPr>
            <a:lstStyle/>
            <a:p>
              <a:pPr algn="ctr"/>
              <a:r>
                <a:rPr lang="en-US" dirty="0"/>
                <a:t>Reimbursed or Sponsored Travel by a Foreign </a:t>
              </a:r>
              <a:r>
                <a:rPr lang="en-US" i="1" dirty="0"/>
                <a:t>or</a:t>
              </a:r>
              <a:r>
                <a:rPr lang="en-US" dirty="0"/>
                <a:t> Domestic Entity</a:t>
              </a:r>
            </a:p>
          </p:txBody>
        </p:sp>
        <p:pic>
          <p:nvPicPr>
            <p:cNvPr id="19" name="Picture 18" descr="A large airplane flying in the sky&#10;&#10;AI-generated content may be incorrect.">
              <a:extLst>
                <a:ext uri="{FF2B5EF4-FFF2-40B4-BE49-F238E27FC236}">
                  <a16:creationId xmlns:a16="http://schemas.microsoft.com/office/drawing/2014/main" id="{03CAE62C-C324-8CE6-3D17-8BB456942EA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701927" y="3480793"/>
              <a:ext cx="1992641" cy="1328427"/>
            </a:xfrm>
            <a:prstGeom prst="rect">
              <a:avLst/>
            </a:prstGeom>
          </p:spPr>
        </p:pic>
      </p:grpSp>
      <p:grpSp>
        <p:nvGrpSpPr>
          <p:cNvPr id="24" name="Group 23">
            <a:extLst>
              <a:ext uri="{FF2B5EF4-FFF2-40B4-BE49-F238E27FC236}">
                <a16:creationId xmlns:a16="http://schemas.microsoft.com/office/drawing/2014/main" id="{C212489D-F398-01CA-38A4-737E5244715B}"/>
              </a:ext>
            </a:extLst>
          </p:cNvPr>
          <p:cNvGrpSpPr/>
          <p:nvPr/>
        </p:nvGrpSpPr>
        <p:grpSpPr>
          <a:xfrm>
            <a:off x="6037994" y="3122966"/>
            <a:ext cx="5788927" cy="2253171"/>
            <a:chOff x="6037994" y="3122966"/>
            <a:chExt cx="5788927" cy="2253171"/>
          </a:xfrm>
        </p:grpSpPr>
        <p:sp>
          <p:nvSpPr>
            <p:cNvPr id="9" name="TextBox 8">
              <a:extLst>
                <a:ext uri="{FF2B5EF4-FFF2-40B4-BE49-F238E27FC236}">
                  <a16:creationId xmlns:a16="http://schemas.microsoft.com/office/drawing/2014/main" id="{D8BB4F81-0425-F43A-96A4-D7FAB9009D0E}"/>
                </a:ext>
              </a:extLst>
            </p:cNvPr>
            <p:cNvSpPr txBox="1"/>
            <p:nvPr/>
          </p:nvSpPr>
          <p:spPr>
            <a:xfrm>
              <a:off x="6037994" y="3122966"/>
              <a:ext cx="5788927" cy="1200329"/>
            </a:xfrm>
            <a:prstGeom prst="rect">
              <a:avLst/>
            </a:prstGeom>
            <a:noFill/>
          </p:spPr>
          <p:txBody>
            <a:bodyPr wrap="square" rtlCol="0">
              <a:spAutoFit/>
            </a:bodyPr>
            <a:lstStyle/>
            <a:p>
              <a:pPr algn="ctr"/>
              <a:r>
                <a:rPr lang="en-US" dirty="0"/>
                <a:t>Any benefit you receive from a foreign entity, including income from seminars, lectures, or teaching engagements or income from service on advisory committees or review panels</a:t>
              </a:r>
            </a:p>
          </p:txBody>
        </p:sp>
        <p:pic>
          <p:nvPicPr>
            <p:cNvPr id="22" name="Picture 21" descr="A person pointing at a white board&#10;&#10;AI-generated content may be incorrect.">
              <a:extLst>
                <a:ext uri="{FF2B5EF4-FFF2-40B4-BE49-F238E27FC236}">
                  <a16:creationId xmlns:a16="http://schemas.microsoft.com/office/drawing/2014/main" id="{BF5E441D-4428-D7EC-AB10-A320B6CA865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581028" y="4278855"/>
              <a:ext cx="1371603" cy="1097282"/>
            </a:xfrm>
            <a:prstGeom prst="rect">
              <a:avLst/>
            </a:prstGeom>
          </p:spPr>
        </p:pic>
      </p:grpSp>
    </p:spTree>
    <p:extLst>
      <p:ext uri="{BB962C8B-B14F-4D97-AF65-F5344CB8AC3E}">
        <p14:creationId xmlns:p14="http://schemas.microsoft.com/office/powerpoint/2010/main" val="251149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B1B32-7472-FF61-06B5-D9C6CDEC89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9710C-189B-7542-B30D-1BC64EB2258C}"/>
              </a:ext>
            </a:extLst>
          </p:cNvPr>
          <p:cNvSpPr>
            <a:spLocks noGrp="1"/>
          </p:cNvSpPr>
          <p:nvPr>
            <p:ph type="title"/>
          </p:nvPr>
        </p:nvSpPr>
        <p:spPr/>
        <p:txBody>
          <a:bodyPr/>
          <a:lstStyle/>
          <a:p>
            <a:r>
              <a:rPr lang="en-US" dirty="0"/>
              <a:t>Disclosures</a:t>
            </a:r>
          </a:p>
        </p:txBody>
      </p:sp>
      <p:sp>
        <p:nvSpPr>
          <p:cNvPr id="3" name="TextBox 2">
            <a:extLst>
              <a:ext uri="{FF2B5EF4-FFF2-40B4-BE49-F238E27FC236}">
                <a16:creationId xmlns:a16="http://schemas.microsoft.com/office/drawing/2014/main" id="{3003E71C-D121-7362-EF43-4579C7F4D7A9}"/>
              </a:ext>
            </a:extLst>
          </p:cNvPr>
          <p:cNvSpPr txBox="1"/>
          <p:nvPr/>
        </p:nvSpPr>
        <p:spPr>
          <a:xfrm>
            <a:off x="123967" y="1375503"/>
            <a:ext cx="5972033" cy="1107996"/>
          </a:xfrm>
          <a:prstGeom prst="rect">
            <a:avLst/>
          </a:prstGeom>
          <a:noFill/>
        </p:spPr>
        <p:txBody>
          <a:bodyPr wrap="square" rtlCol="0">
            <a:spAutoFit/>
          </a:bodyPr>
          <a:lstStyle/>
          <a:p>
            <a:r>
              <a:rPr lang="en-US" sz="2200" dirty="0"/>
              <a:t>The PI must disclose changes in Other Support, Effort, Resources and Professional Appointment for self and other senior/key personnel.</a:t>
            </a:r>
          </a:p>
        </p:txBody>
      </p:sp>
      <p:sp>
        <p:nvSpPr>
          <p:cNvPr id="8" name="TextBox 7">
            <a:extLst>
              <a:ext uri="{FF2B5EF4-FFF2-40B4-BE49-F238E27FC236}">
                <a16:creationId xmlns:a16="http://schemas.microsoft.com/office/drawing/2014/main" id="{01DB667B-8254-22F4-2241-D69E2372C451}"/>
              </a:ext>
            </a:extLst>
          </p:cNvPr>
          <p:cNvSpPr txBox="1"/>
          <p:nvPr/>
        </p:nvSpPr>
        <p:spPr>
          <a:xfrm>
            <a:off x="2925170" y="3832983"/>
            <a:ext cx="3447198" cy="1200329"/>
          </a:xfrm>
          <a:prstGeom prst="rect">
            <a:avLst/>
          </a:prstGeom>
          <a:noFill/>
        </p:spPr>
        <p:txBody>
          <a:bodyPr wrap="square" rtlCol="0">
            <a:spAutoFit/>
          </a:bodyPr>
          <a:lstStyle/>
          <a:p>
            <a:pPr algn="ctr"/>
            <a:r>
              <a:rPr lang="en-US" dirty="0"/>
              <a:t>Donated or In-Kind resources such as office/laboratory space, equipment, supplies, employees, etc.</a:t>
            </a:r>
          </a:p>
        </p:txBody>
      </p:sp>
      <p:sp>
        <p:nvSpPr>
          <p:cNvPr id="10" name="TextBox 9">
            <a:extLst>
              <a:ext uri="{FF2B5EF4-FFF2-40B4-BE49-F238E27FC236}">
                <a16:creationId xmlns:a16="http://schemas.microsoft.com/office/drawing/2014/main" id="{BF0E72B6-3DDA-DB0F-3740-78CD4D2475CF}"/>
              </a:ext>
            </a:extLst>
          </p:cNvPr>
          <p:cNvSpPr txBox="1"/>
          <p:nvPr/>
        </p:nvSpPr>
        <p:spPr>
          <a:xfrm>
            <a:off x="1346579" y="5391038"/>
            <a:ext cx="9498842" cy="769441"/>
          </a:xfrm>
          <a:prstGeom prst="rect">
            <a:avLst/>
          </a:prstGeom>
          <a:noFill/>
        </p:spPr>
        <p:txBody>
          <a:bodyPr wrap="square" rtlCol="0">
            <a:spAutoFit/>
          </a:bodyPr>
          <a:lstStyle/>
          <a:p>
            <a:pPr algn="ctr"/>
            <a:r>
              <a:rPr lang="en-US" sz="2200" dirty="0"/>
              <a:t>The PI must also disclose financial interests of </a:t>
            </a:r>
            <a:r>
              <a:rPr lang="en-US" sz="2200" b="1" dirty="0"/>
              <a:t>individuals living in your household</a:t>
            </a:r>
            <a:r>
              <a:rPr lang="en-US" sz="2200" dirty="0"/>
              <a:t> and </a:t>
            </a:r>
            <a:r>
              <a:rPr lang="en-US" sz="2200" b="1" dirty="0"/>
              <a:t>family members </a:t>
            </a:r>
            <a:r>
              <a:rPr lang="en-US" sz="2200" dirty="0"/>
              <a:t>up to the 3</a:t>
            </a:r>
            <a:r>
              <a:rPr lang="en-US" sz="2200" baseline="30000" dirty="0"/>
              <a:t>rd</a:t>
            </a:r>
            <a:r>
              <a:rPr lang="en-US" sz="2200" dirty="0"/>
              <a:t> degree consanguinity</a:t>
            </a:r>
          </a:p>
        </p:txBody>
      </p:sp>
      <p:sp>
        <p:nvSpPr>
          <p:cNvPr id="11" name="TextBox 10">
            <a:extLst>
              <a:ext uri="{FF2B5EF4-FFF2-40B4-BE49-F238E27FC236}">
                <a16:creationId xmlns:a16="http://schemas.microsoft.com/office/drawing/2014/main" id="{7FB49BC5-983A-3A50-22C0-8805C4421965}"/>
              </a:ext>
            </a:extLst>
          </p:cNvPr>
          <p:cNvSpPr txBox="1"/>
          <p:nvPr/>
        </p:nvSpPr>
        <p:spPr>
          <a:xfrm>
            <a:off x="6096000" y="1708945"/>
            <a:ext cx="2836458" cy="646331"/>
          </a:xfrm>
          <a:prstGeom prst="rect">
            <a:avLst/>
          </a:prstGeom>
          <a:noFill/>
        </p:spPr>
        <p:txBody>
          <a:bodyPr wrap="square" rtlCol="0">
            <a:spAutoFit/>
          </a:bodyPr>
          <a:lstStyle/>
          <a:p>
            <a:pPr algn="ctr"/>
            <a:r>
              <a:rPr lang="en-US" b="1" dirty="0"/>
              <a:t>Whether or not remuneration is received</a:t>
            </a:r>
          </a:p>
        </p:txBody>
      </p:sp>
      <p:grpSp>
        <p:nvGrpSpPr>
          <p:cNvPr id="15" name="Group 14">
            <a:extLst>
              <a:ext uri="{FF2B5EF4-FFF2-40B4-BE49-F238E27FC236}">
                <a16:creationId xmlns:a16="http://schemas.microsoft.com/office/drawing/2014/main" id="{A11140E9-C9A3-6C4C-4132-F72D23D05533}"/>
              </a:ext>
            </a:extLst>
          </p:cNvPr>
          <p:cNvGrpSpPr/>
          <p:nvPr/>
        </p:nvGrpSpPr>
        <p:grpSpPr>
          <a:xfrm>
            <a:off x="175713" y="2721047"/>
            <a:ext cx="2934270" cy="2172284"/>
            <a:chOff x="175713" y="3012111"/>
            <a:chExt cx="2934270" cy="2172284"/>
          </a:xfrm>
        </p:grpSpPr>
        <p:sp>
          <p:nvSpPr>
            <p:cNvPr id="6" name="TextBox 5">
              <a:extLst>
                <a:ext uri="{FF2B5EF4-FFF2-40B4-BE49-F238E27FC236}">
                  <a16:creationId xmlns:a16="http://schemas.microsoft.com/office/drawing/2014/main" id="{97CF2401-BF1B-AB6F-C83D-F5C43F9C4970}"/>
                </a:ext>
              </a:extLst>
            </p:cNvPr>
            <p:cNvSpPr txBox="1"/>
            <p:nvPr/>
          </p:nvSpPr>
          <p:spPr>
            <a:xfrm>
              <a:off x="175713" y="3012111"/>
              <a:ext cx="2934270" cy="923330"/>
            </a:xfrm>
            <a:prstGeom prst="rect">
              <a:avLst/>
            </a:prstGeom>
            <a:noFill/>
          </p:spPr>
          <p:txBody>
            <a:bodyPr wrap="square" rtlCol="0">
              <a:spAutoFit/>
            </a:bodyPr>
            <a:lstStyle/>
            <a:p>
              <a:pPr algn="ctr"/>
              <a:r>
                <a:rPr lang="en-US" dirty="0"/>
                <a:t>Equity Ownership in an entity related to your NSU duties or field of experience</a:t>
              </a:r>
            </a:p>
          </p:txBody>
        </p:sp>
        <p:pic>
          <p:nvPicPr>
            <p:cNvPr id="13" name="Picture 12" descr="A close-up of a corporate bond&#10;&#10;AI-generated content may be incorrect.">
              <a:extLst>
                <a:ext uri="{FF2B5EF4-FFF2-40B4-BE49-F238E27FC236}">
                  <a16:creationId xmlns:a16="http://schemas.microsoft.com/office/drawing/2014/main" id="{FC78EEE0-D494-C5CB-BA18-AFCEA1DC7D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699" y="3886814"/>
              <a:ext cx="1948297" cy="1297581"/>
            </a:xfrm>
            <a:prstGeom prst="rect">
              <a:avLst/>
            </a:prstGeom>
          </p:spPr>
        </p:pic>
      </p:grpSp>
      <p:sp>
        <p:nvSpPr>
          <p:cNvPr id="17" name="TextBox 16">
            <a:extLst>
              <a:ext uri="{FF2B5EF4-FFF2-40B4-BE49-F238E27FC236}">
                <a16:creationId xmlns:a16="http://schemas.microsoft.com/office/drawing/2014/main" id="{7AF5636D-3A4D-EF82-FA3B-6197C2E6E194}"/>
              </a:ext>
            </a:extLst>
          </p:cNvPr>
          <p:cNvSpPr txBox="1"/>
          <p:nvPr/>
        </p:nvSpPr>
        <p:spPr>
          <a:xfrm>
            <a:off x="71088" y="6459651"/>
            <a:ext cx="7829261" cy="369332"/>
          </a:xfrm>
          <a:prstGeom prst="rect">
            <a:avLst/>
          </a:prstGeom>
          <a:noFill/>
        </p:spPr>
        <p:txBody>
          <a:bodyPr wrap="square">
            <a:spAutoFit/>
          </a:bodyPr>
          <a:lstStyle/>
          <a:p>
            <a:r>
              <a:rPr lang="en-US" dirty="0">
                <a:hlinkClick r:id="rId5"/>
              </a:rPr>
              <a:t>https://grants.nih.gov/grants/guide/notice-files/NOT-OD-19-114.html</a:t>
            </a:r>
            <a:r>
              <a:rPr lang="en-US" dirty="0"/>
              <a:t> </a:t>
            </a:r>
          </a:p>
        </p:txBody>
      </p:sp>
      <p:grpSp>
        <p:nvGrpSpPr>
          <p:cNvPr id="20" name="Group 19">
            <a:extLst>
              <a:ext uri="{FF2B5EF4-FFF2-40B4-BE49-F238E27FC236}">
                <a16:creationId xmlns:a16="http://schemas.microsoft.com/office/drawing/2014/main" id="{A87DDFF1-94BB-0D69-420A-76AA07C1FCA7}"/>
              </a:ext>
            </a:extLst>
          </p:cNvPr>
          <p:cNvGrpSpPr/>
          <p:nvPr/>
        </p:nvGrpSpPr>
        <p:grpSpPr>
          <a:xfrm>
            <a:off x="9140024" y="451947"/>
            <a:ext cx="2836458" cy="2303550"/>
            <a:chOff x="3351097" y="2505670"/>
            <a:chExt cx="2836458" cy="2303550"/>
          </a:xfrm>
        </p:grpSpPr>
        <p:sp>
          <p:nvSpPr>
            <p:cNvPr id="7" name="TextBox 6">
              <a:extLst>
                <a:ext uri="{FF2B5EF4-FFF2-40B4-BE49-F238E27FC236}">
                  <a16:creationId xmlns:a16="http://schemas.microsoft.com/office/drawing/2014/main" id="{EC89D1A9-1810-CE25-9928-377EA0E77509}"/>
                </a:ext>
              </a:extLst>
            </p:cNvPr>
            <p:cNvSpPr txBox="1"/>
            <p:nvPr/>
          </p:nvSpPr>
          <p:spPr>
            <a:xfrm>
              <a:off x="3351097" y="2505670"/>
              <a:ext cx="2836458" cy="923330"/>
            </a:xfrm>
            <a:prstGeom prst="rect">
              <a:avLst/>
            </a:prstGeom>
            <a:noFill/>
          </p:spPr>
          <p:txBody>
            <a:bodyPr wrap="square" rtlCol="0">
              <a:spAutoFit/>
            </a:bodyPr>
            <a:lstStyle/>
            <a:p>
              <a:pPr algn="ctr"/>
              <a:r>
                <a:rPr lang="en-US" dirty="0"/>
                <a:t>Reimbursed or Sponsored Travel by a Foreign </a:t>
              </a:r>
              <a:r>
                <a:rPr lang="en-US" i="1" dirty="0"/>
                <a:t>or</a:t>
              </a:r>
              <a:r>
                <a:rPr lang="en-US" dirty="0"/>
                <a:t> Domestic Entity</a:t>
              </a:r>
            </a:p>
          </p:txBody>
        </p:sp>
        <p:pic>
          <p:nvPicPr>
            <p:cNvPr id="19" name="Picture 18" descr="A large airplane flying in the sky&#10;&#10;AI-generated content may be incorrect.">
              <a:extLst>
                <a:ext uri="{FF2B5EF4-FFF2-40B4-BE49-F238E27FC236}">
                  <a16:creationId xmlns:a16="http://schemas.microsoft.com/office/drawing/2014/main" id="{268F75B5-B9C5-E970-2B24-8A0C9E5D816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701927" y="3480793"/>
              <a:ext cx="1992641" cy="1328427"/>
            </a:xfrm>
            <a:prstGeom prst="rect">
              <a:avLst/>
            </a:prstGeom>
          </p:spPr>
        </p:pic>
      </p:grpSp>
      <p:grpSp>
        <p:nvGrpSpPr>
          <p:cNvPr id="24" name="Group 23">
            <a:extLst>
              <a:ext uri="{FF2B5EF4-FFF2-40B4-BE49-F238E27FC236}">
                <a16:creationId xmlns:a16="http://schemas.microsoft.com/office/drawing/2014/main" id="{29FB4515-9F87-E6C8-858D-5B1B4F46107A}"/>
              </a:ext>
            </a:extLst>
          </p:cNvPr>
          <p:cNvGrpSpPr/>
          <p:nvPr/>
        </p:nvGrpSpPr>
        <p:grpSpPr>
          <a:xfrm>
            <a:off x="6037994" y="3122966"/>
            <a:ext cx="5788927" cy="2253171"/>
            <a:chOff x="6037994" y="3122966"/>
            <a:chExt cx="5788927" cy="2253171"/>
          </a:xfrm>
        </p:grpSpPr>
        <p:sp>
          <p:nvSpPr>
            <p:cNvPr id="9" name="TextBox 8">
              <a:extLst>
                <a:ext uri="{FF2B5EF4-FFF2-40B4-BE49-F238E27FC236}">
                  <a16:creationId xmlns:a16="http://schemas.microsoft.com/office/drawing/2014/main" id="{AF3D3999-DE40-DD46-80E7-A8A25560031F}"/>
                </a:ext>
              </a:extLst>
            </p:cNvPr>
            <p:cNvSpPr txBox="1"/>
            <p:nvPr/>
          </p:nvSpPr>
          <p:spPr>
            <a:xfrm>
              <a:off x="6037994" y="3122966"/>
              <a:ext cx="5788927" cy="1200329"/>
            </a:xfrm>
            <a:prstGeom prst="rect">
              <a:avLst/>
            </a:prstGeom>
            <a:noFill/>
          </p:spPr>
          <p:txBody>
            <a:bodyPr wrap="square" rtlCol="0">
              <a:spAutoFit/>
            </a:bodyPr>
            <a:lstStyle/>
            <a:p>
              <a:pPr algn="ctr"/>
              <a:r>
                <a:rPr lang="en-US" dirty="0"/>
                <a:t>Any benefit you receive from a foreign entity, including income from seminars, lectures, or teaching engagements or income from service on advisory committees or review panels</a:t>
              </a:r>
            </a:p>
          </p:txBody>
        </p:sp>
        <p:pic>
          <p:nvPicPr>
            <p:cNvPr id="22" name="Picture 21" descr="A person pointing at a white board&#10;&#10;AI-generated content may be incorrect.">
              <a:extLst>
                <a:ext uri="{FF2B5EF4-FFF2-40B4-BE49-F238E27FC236}">
                  <a16:creationId xmlns:a16="http://schemas.microsoft.com/office/drawing/2014/main" id="{BF2BDD6E-BFD1-1C5A-7A74-E329F328D90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581028" y="4278855"/>
              <a:ext cx="1371603" cy="1097282"/>
            </a:xfrm>
            <a:prstGeom prst="rect">
              <a:avLst/>
            </a:prstGeom>
          </p:spPr>
        </p:pic>
      </p:grpSp>
    </p:spTree>
    <p:extLst>
      <p:ext uri="{BB962C8B-B14F-4D97-AF65-F5344CB8AC3E}">
        <p14:creationId xmlns:p14="http://schemas.microsoft.com/office/powerpoint/2010/main" val="77036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152</TotalTime>
  <Words>849</Words>
  <Application>Microsoft Office PowerPoint</Application>
  <PresentationFormat>Widescreen</PresentationFormat>
  <Paragraphs>76</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Federal Awards</vt:lpstr>
      <vt:lpstr>Federal Awards</vt:lpstr>
      <vt:lpstr>Principal Investigator Must</vt:lpstr>
      <vt:lpstr>Research Security</vt:lpstr>
      <vt:lpstr>Disclosures</vt:lpstr>
      <vt:lpstr>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Shawna Brody</dc:creator>
  <cp:lastModifiedBy>Shawna Brody</cp:lastModifiedBy>
  <cp:revision>2</cp:revision>
  <dcterms:created xsi:type="dcterms:W3CDTF">2025-08-14T17:41:14Z</dcterms:created>
  <dcterms:modified xsi:type="dcterms:W3CDTF">2025-08-14T23:00:09Z</dcterms:modified>
</cp:coreProperties>
</file>