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0" r:id="rId5"/>
    <p:sldId id="265" r:id="rId6"/>
    <p:sldId id="258" r:id="rId7"/>
    <p:sldId id="271" r:id="rId8"/>
    <p:sldId id="285" r:id="rId9"/>
    <p:sldId id="263" r:id="rId10"/>
    <p:sldId id="272" r:id="rId11"/>
    <p:sldId id="276" r:id="rId12"/>
    <p:sldId id="273" r:id="rId13"/>
    <p:sldId id="277" r:id="rId14"/>
    <p:sldId id="278" r:id="rId15"/>
    <p:sldId id="279" r:id="rId16"/>
    <p:sldId id="274" r:id="rId17"/>
    <p:sldId id="266" r:id="rId18"/>
    <p:sldId id="275" r:id="rId19"/>
    <p:sldId id="267" r:id="rId20"/>
    <p:sldId id="268" r:id="rId21"/>
    <p:sldId id="269" r:id="rId22"/>
    <p:sldId id="281" r:id="rId23"/>
    <p:sldId id="270" r:id="rId24"/>
    <p:sldId id="282" r:id="rId25"/>
    <p:sldId id="284" r:id="rId26"/>
    <p:sldId id="286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69863" autoAdjust="0"/>
  </p:normalViewPr>
  <p:slideViewPr>
    <p:cSldViewPr snapToGrid="0">
      <p:cViewPr varScale="1">
        <p:scale>
          <a:sx n="60" d="100"/>
          <a:sy n="60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8AA3F-2FD9-4743-BD2E-484DC575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03AFD-0A60-455E-B32D-1B8F32B7F3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9E8DD-5647-4365-AAC3-D782F0A2A4C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2D3E7-A86E-48CC-AD19-2BB04788B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Lacey Rhea &amp; Ryan Chance; NCURA Region III Spring 2024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3BD19-34BD-4A42-BA32-216ADC19D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76717-A78C-4F5E-ADA7-287770B6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98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1A6FA-CF6C-43E2-AAF0-67B2D2F5CA0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Lacey Rhea &amp; Ryan Chance; NCURA Region III Spring 2024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8FCCF-3E0B-43E9-8B26-705C22D4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5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8FCCF-3E0B-43E9-8B26-705C22D472E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90A98-2832-4A3E-8A30-FD6233FB05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Lacey Rhea &amp; Ryan Chance; NCURA Region III Spring 2024 Meeting</a:t>
            </a:r>
          </a:p>
        </p:txBody>
      </p:sp>
    </p:spTree>
    <p:extLst>
      <p:ext uri="{BB962C8B-B14F-4D97-AF65-F5344CB8AC3E}">
        <p14:creationId xmlns:p14="http://schemas.microsoft.com/office/powerpoint/2010/main" val="53862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Ryan, then Lacey: brief explanation of our roles and stakes in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8FCCF-3E0B-43E9-8B26-705C22D472E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C470-1411-4842-AD77-BC1D264361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Lacey Rhea &amp; Ryan Chance; NCURA Region III Spring 2024 Meeting</a:t>
            </a:r>
          </a:p>
        </p:txBody>
      </p:sp>
    </p:spTree>
    <p:extLst>
      <p:ext uri="{BB962C8B-B14F-4D97-AF65-F5344CB8AC3E}">
        <p14:creationId xmlns:p14="http://schemas.microsoft.com/office/powerpoint/2010/main" val="74130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Anecdotal story about our fully staffed office: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GCAs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43% &lt;2 years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GCMs 84% &lt;2 years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Effort/Finance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&lt;2 years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&lt;2 years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8FCCF-3E0B-43E9-8B26-705C22D472E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FDF58-AE1F-4F22-B744-E8F16CB7AD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Lacey Rhea &amp; Ryan Chance; NCURA Region III Spring 2024 Meeting</a:t>
            </a:r>
          </a:p>
        </p:txBody>
      </p:sp>
    </p:spTree>
    <p:extLst>
      <p:ext uri="{BB962C8B-B14F-4D97-AF65-F5344CB8AC3E}">
        <p14:creationId xmlns:p14="http://schemas.microsoft.com/office/powerpoint/2010/main" val="303371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Averaging ~54%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8FCCF-3E0B-43E9-8B26-705C22D472E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FF73-66E5-4B5C-83CE-917C633A14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Lacey Rhea &amp; Ryan Chance; NCURA Region III Spring 2024 Meeting</a:t>
            </a:r>
          </a:p>
        </p:txBody>
      </p:sp>
    </p:spTree>
    <p:extLst>
      <p:ext uri="{BB962C8B-B14F-4D97-AF65-F5344CB8AC3E}">
        <p14:creationId xmlns:p14="http://schemas.microsoft.com/office/powerpoint/2010/main" val="281448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Vacancies – there is no shortage of jobs and opportunities in our profession; unresearched observational “fact”: there are more positions than there are people to fill those positions</a:t>
            </a:r>
          </a:p>
          <a:p>
            <a:endParaRPr lang="en-US" dirty="0"/>
          </a:p>
          <a:p>
            <a:r>
              <a:rPr lang="en-US" dirty="0"/>
              <a:t>Our profession is aging out – we have a large portion of our profession at or near retirement age</a:t>
            </a:r>
          </a:p>
          <a:p>
            <a:endParaRPr lang="en-US" dirty="0"/>
          </a:p>
          <a:p>
            <a:r>
              <a:rPr lang="en-US" dirty="0"/>
              <a:t>Major awareness and PR problems – trying to explain what we do on a first date with a new friend, when we talk about our jobs it is usually with veins popping,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Lackluster recruitment effort overall – anecdotal story about the intern; we’re not at career fairs, we’re not represented on career sites at our own institutions, we’re not even listed as an occupation on the US Bureau of Labor Statistics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Remote work – we’re now competing with a nation-wide market for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8FCCF-3E0B-43E9-8B26-705C22D472E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0FB1-3DAC-4631-84E1-2F7B62BCB4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Lacey Rhea &amp; Ryan Chance; NCURA Region III Spring 2024 Meeting</a:t>
            </a:r>
          </a:p>
        </p:txBody>
      </p:sp>
    </p:spTree>
    <p:extLst>
      <p:ext uri="{BB962C8B-B14F-4D97-AF65-F5344CB8AC3E}">
        <p14:creationId xmlns:p14="http://schemas.microsoft.com/office/powerpoint/2010/main" val="421693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8FCCF-3E0B-43E9-8B26-705C22D472E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FF9F0-D109-4930-B599-BA4D622985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Lacey Rhea &amp; Ryan Chance; NCURA Region III Spring 2024 Meeting</a:t>
            </a:r>
          </a:p>
        </p:txBody>
      </p:sp>
    </p:spTree>
    <p:extLst>
      <p:ext uri="{BB962C8B-B14F-4D97-AF65-F5344CB8AC3E}">
        <p14:creationId xmlns:p14="http://schemas.microsoft.com/office/powerpoint/2010/main" val="426603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B6C2-63B4-4C56-B357-E8D3B00C351A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8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71F-4E54-43C3-9C8D-1B06D9E83F70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1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4654-845E-4CDA-A7A1-C588B1258C31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BB9-D19C-4732-894E-249434E963F8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40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E8DE-C691-41AB-83FE-8AF0EAAAB81A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0CF6-AD55-4893-A55C-C06CF6D942C1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76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83AB-1104-4C02-9452-D09BB49BDA6B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9033-CAF4-4839-94D0-B2688059507A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7586-6511-4679-84FE-B7BC8C2C91E2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F3DB-CDD4-417E-AD3C-C60388D783D2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77EF-AA27-4DD7-A35D-E4A513D8730C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47A0-C7D3-45CC-B7F5-5E8F106581AF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930C-17F1-47E6-84DD-40FB28D45ED4}" type="datetime1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2D46-BCDA-4CB2-949B-C96A3C3EBB5C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C9F8-9559-44A1-B4AB-8A9E9924BB98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B87C-6B6A-4FA9-8830-F085AFC99927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E395-E59E-4805-B8C6-375D2F620FC2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D41E9D-3C93-440C-8608-6ED445828C1E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8961CA-423C-47AB-8F3D-F5E523FA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28DE-42C4-459E-A774-691D3D03C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7737893" cy="1848854"/>
          </a:xfrm>
        </p:spPr>
        <p:txBody>
          <a:bodyPr>
            <a:normAutofit/>
          </a:bodyPr>
          <a:lstStyle/>
          <a:p>
            <a:r>
              <a:rPr lang="en-US" dirty="0"/>
              <a:t>Workload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3F444-3E9C-4D74-9113-CE8B7A04D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672793"/>
            <a:ext cx="5925135" cy="109710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 More Realistic Approach to Staffing Our Offices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EA18518-322F-4896-BB73-2647B5B53666}"/>
              </a:ext>
            </a:extLst>
          </p:cNvPr>
          <p:cNvSpPr txBox="1">
            <a:spLocks/>
          </p:cNvSpPr>
          <p:nvPr/>
        </p:nvSpPr>
        <p:spPr>
          <a:xfrm>
            <a:off x="684212" y="4323347"/>
            <a:ext cx="5748673" cy="1848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</a:rPr>
              <a:t>Lacey Rhea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Research Admin Manager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Duke University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948226-8BDD-4C33-B652-94E0B48F1A7F}"/>
              </a:ext>
            </a:extLst>
          </p:cNvPr>
          <p:cNvSpPr txBox="1">
            <a:spLocks/>
          </p:cNvSpPr>
          <p:nvPr/>
        </p:nvSpPr>
        <p:spPr>
          <a:xfrm>
            <a:off x="5840963" y="4323347"/>
            <a:ext cx="5602657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solidFill>
                  <a:schemeClr val="accent1"/>
                </a:solidFill>
              </a:rPr>
              <a:t>Ryan Chance</a:t>
            </a:r>
          </a:p>
          <a:p>
            <a:pPr algn="r"/>
            <a:r>
              <a:rPr lang="en-US" sz="2800" dirty="0">
                <a:solidFill>
                  <a:schemeClr val="accent1"/>
                </a:solidFill>
              </a:rPr>
              <a:t>Assist. Director, Admin Services</a:t>
            </a:r>
          </a:p>
          <a:p>
            <a:pPr algn="r"/>
            <a:r>
              <a:rPr lang="en-US" sz="2800" dirty="0">
                <a:solidFill>
                  <a:schemeClr val="accent1"/>
                </a:solidFill>
              </a:rPr>
              <a:t>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377364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C91F6FD-BA6A-4BA0-ADD4-3A14ED8F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challenges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05E768-9511-4B1B-8BE0-9E3CAD9B8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451875" cy="36152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Vacancies, vacancies, and more vacancies!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Profession aging out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Major awareness and PR problems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Lackluster recruitment efforts overall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Remote work</a:t>
            </a:r>
          </a:p>
        </p:txBody>
      </p:sp>
    </p:spTree>
    <p:extLst>
      <p:ext uri="{BB962C8B-B14F-4D97-AF65-F5344CB8AC3E}">
        <p14:creationId xmlns:p14="http://schemas.microsoft.com/office/powerpoint/2010/main" val="42193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F7DD-2A2A-4EA6-9678-45D0F535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Flaws in traditional workload measurements</a:t>
            </a:r>
          </a:p>
        </p:txBody>
      </p:sp>
    </p:spTree>
    <p:extLst>
      <p:ext uri="{BB962C8B-B14F-4D97-AF65-F5344CB8AC3E}">
        <p14:creationId xmlns:p14="http://schemas.microsoft.com/office/powerpoint/2010/main" val="396840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C91F6FD-BA6A-4BA0-ADD4-3A14ED8F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in traditional workload measurements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05E768-9511-4B1B-8BE0-9E3CAD9B8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451875" cy="36152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No industry standard for workload measurement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No faculty-to-staff ratio in the University budget process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Budget-based versus needs-based staffing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Transaction-centered measurements for cognitive-centered work</a:t>
            </a:r>
          </a:p>
        </p:txBody>
      </p:sp>
    </p:spTree>
    <p:extLst>
      <p:ext uri="{BB962C8B-B14F-4D97-AF65-F5344CB8AC3E}">
        <p14:creationId xmlns:p14="http://schemas.microsoft.com/office/powerpoint/2010/main" val="18210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C91F6FD-BA6A-4BA0-ADD4-3A14ED8F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in traditional workload measurements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05E768-9511-4B1B-8BE0-9E3CAD9B8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45187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Traditional Method: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List transactional tasks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Quantify time to complete each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Gather transaction-level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Calculate how many FTE based on 2,080 person hours</a:t>
            </a:r>
          </a:p>
        </p:txBody>
      </p:sp>
    </p:spTree>
    <p:extLst>
      <p:ext uri="{BB962C8B-B14F-4D97-AF65-F5344CB8AC3E}">
        <p14:creationId xmlns:p14="http://schemas.microsoft.com/office/powerpoint/2010/main" val="9687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7BBA2-6D89-45C8-B3DB-BCA3DACB49B7}"/>
              </a:ext>
            </a:extLst>
          </p:cNvPr>
          <p:cNvSpPr txBox="1"/>
          <p:nvPr/>
        </p:nvSpPr>
        <p:spPr>
          <a:xfrm>
            <a:off x="3728357" y="920563"/>
            <a:ext cx="473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One Year</a:t>
            </a:r>
          </a:p>
        </p:txBody>
      </p:sp>
      <p:sp>
        <p:nvSpPr>
          <p:cNvPr id="3" name="Not Equal 2" descr="Not equal to">
            <a:extLst>
              <a:ext uri="{FF2B5EF4-FFF2-40B4-BE49-F238E27FC236}">
                <a16:creationId xmlns:a16="http://schemas.microsoft.com/office/drawing/2014/main" id="{A1873BAE-D285-4DBC-B919-7C02977F44FE}"/>
              </a:ext>
            </a:extLst>
          </p:cNvPr>
          <p:cNvSpPr/>
          <p:nvPr/>
        </p:nvSpPr>
        <p:spPr>
          <a:xfrm>
            <a:off x="3810002" y="2321739"/>
            <a:ext cx="2770415" cy="162469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5BEB9-6D3F-4460-92A6-BB52AAAD37EC}"/>
              </a:ext>
            </a:extLst>
          </p:cNvPr>
          <p:cNvSpPr txBox="1"/>
          <p:nvPr/>
        </p:nvSpPr>
        <p:spPr>
          <a:xfrm>
            <a:off x="3728357" y="4578164"/>
            <a:ext cx="473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2,080 hours</a:t>
            </a:r>
          </a:p>
        </p:txBody>
      </p:sp>
    </p:spTree>
    <p:extLst>
      <p:ext uri="{BB962C8B-B14F-4D97-AF65-F5344CB8AC3E}">
        <p14:creationId xmlns:p14="http://schemas.microsoft.com/office/powerpoint/2010/main" val="325009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7BBA2-6D89-45C8-B3DB-BCA3DACB49B7}"/>
              </a:ext>
            </a:extLst>
          </p:cNvPr>
          <p:cNvSpPr txBox="1"/>
          <p:nvPr/>
        </p:nvSpPr>
        <p:spPr>
          <a:xfrm>
            <a:off x="3254829" y="1247134"/>
            <a:ext cx="473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One individual</a:t>
            </a:r>
          </a:p>
        </p:txBody>
      </p:sp>
      <p:sp>
        <p:nvSpPr>
          <p:cNvPr id="3" name="Not Equal 2" descr="Not equal to">
            <a:extLst>
              <a:ext uri="{FF2B5EF4-FFF2-40B4-BE49-F238E27FC236}">
                <a16:creationId xmlns:a16="http://schemas.microsoft.com/office/drawing/2014/main" id="{A1873BAE-D285-4DBC-B919-7C02977F44FE}"/>
              </a:ext>
            </a:extLst>
          </p:cNvPr>
          <p:cNvSpPr/>
          <p:nvPr/>
        </p:nvSpPr>
        <p:spPr>
          <a:xfrm>
            <a:off x="3810002" y="2321739"/>
            <a:ext cx="2770415" cy="162469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A06A8-9E65-4A77-B256-889AC17ADAD9}"/>
              </a:ext>
            </a:extLst>
          </p:cNvPr>
          <p:cNvSpPr txBox="1"/>
          <p:nvPr/>
        </p:nvSpPr>
        <p:spPr>
          <a:xfrm>
            <a:off x="2816293" y="4456705"/>
            <a:ext cx="5301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Another individual</a:t>
            </a:r>
          </a:p>
        </p:txBody>
      </p:sp>
    </p:spTree>
    <p:extLst>
      <p:ext uri="{BB962C8B-B14F-4D97-AF65-F5344CB8AC3E}">
        <p14:creationId xmlns:p14="http://schemas.microsoft.com/office/powerpoint/2010/main" val="410054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F7DD-2A2A-4EA6-9678-45D0F535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reality of </a:t>
            </a:r>
            <a:br>
              <a:rPr lang="en-US" sz="4400" dirty="0"/>
            </a:br>
            <a:r>
              <a:rPr lang="en-US" sz="4400" dirty="0"/>
              <a:t>how we spend our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C7DD-CC8D-4F30-8316-A1D88CEB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How 2,080 hours is a false premise</a:t>
            </a:r>
          </a:p>
        </p:txBody>
      </p:sp>
    </p:spTree>
    <p:extLst>
      <p:ext uri="{BB962C8B-B14F-4D97-AF65-F5344CB8AC3E}">
        <p14:creationId xmlns:p14="http://schemas.microsoft.com/office/powerpoint/2010/main" val="34785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F4D7AD-D027-4D0C-ACDF-262E5B95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178245" cy="1507067"/>
          </a:xfrm>
        </p:spPr>
        <p:txBody>
          <a:bodyPr>
            <a:normAutofit/>
          </a:bodyPr>
          <a:lstStyle/>
          <a:p>
            <a:r>
              <a:rPr lang="en-US" dirty="0"/>
              <a:t>The reality of </a:t>
            </a:r>
            <a:br>
              <a:rPr lang="en-US" dirty="0"/>
            </a:br>
            <a:r>
              <a:rPr lang="en-US" dirty="0"/>
              <a:t>how we spend our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9B1F-3181-43ED-AE09-018F4F60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Vacancies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Holidays, vacations, and health breaks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Meetings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Continuing education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Time for critical thinking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32937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F7DD-2A2A-4EA6-9678-45D0F535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reality of </a:t>
            </a:r>
            <a:br>
              <a:rPr lang="en-US" sz="4400" dirty="0"/>
            </a:br>
            <a:r>
              <a:rPr lang="en-US" sz="4400" dirty="0"/>
              <a:t>individual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70D10-F12D-40D6-B158-6F22A3848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Why we shouldn’t count all employees as 1 FTE  </a:t>
            </a:r>
          </a:p>
        </p:txBody>
      </p:sp>
    </p:spTree>
    <p:extLst>
      <p:ext uri="{BB962C8B-B14F-4D97-AF65-F5344CB8AC3E}">
        <p14:creationId xmlns:p14="http://schemas.microsoft.com/office/powerpoint/2010/main" val="88933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F4D7AD-D027-4D0C-ACDF-262E5B95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reality of individual Capacity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9B1F-3181-43ED-AE09-018F4F60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Experience level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Professional involvement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Institutional involvement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Contributions to peers</a:t>
            </a:r>
          </a:p>
        </p:txBody>
      </p:sp>
    </p:spTree>
    <p:extLst>
      <p:ext uri="{BB962C8B-B14F-4D97-AF65-F5344CB8AC3E}">
        <p14:creationId xmlns:p14="http://schemas.microsoft.com/office/powerpoint/2010/main" val="40707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A164-79A7-43EA-8D1A-B3FE8645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320-3D2E-4EBD-9B1F-4B6FE296B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406272" cy="3966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Recognize the primary staffing challenges facing research administration offices today.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Understand the flaws of traditional practices in estimating workloads and staffing needs.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Develop a more comprehensive assessment of the human resources required for a successful unit.</a:t>
            </a:r>
          </a:p>
        </p:txBody>
      </p:sp>
    </p:spTree>
    <p:extLst>
      <p:ext uri="{BB962C8B-B14F-4D97-AF65-F5344CB8AC3E}">
        <p14:creationId xmlns:p14="http://schemas.microsoft.com/office/powerpoint/2010/main" val="24434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2B634B-D7CD-448B-912F-9DC2B2F7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new formula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8D2D1-59AA-4702-A790-EADD33480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concept of Capacity FTE (cFTE)</a:t>
            </a:r>
          </a:p>
        </p:txBody>
      </p:sp>
    </p:spTree>
    <p:extLst>
      <p:ext uri="{BB962C8B-B14F-4D97-AF65-F5344CB8AC3E}">
        <p14:creationId xmlns:p14="http://schemas.microsoft.com/office/powerpoint/2010/main" val="323239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0B87-B9BD-4511-9186-A41E7F26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4763104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/>
              <a:t>A New formula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4C220-47AA-448D-9110-DD2059F1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55" y="685800"/>
            <a:ext cx="8647291" cy="576262"/>
          </a:xfrm>
        </p:spPr>
        <p:txBody>
          <a:bodyPr/>
          <a:lstStyle/>
          <a:p>
            <a:r>
              <a:rPr lang="en-US" sz="3200" dirty="0"/>
              <a:t>Traditional Method – Standard FTE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BBB74-6C46-4016-8169-ED4B1A422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51" y="1270529"/>
            <a:ext cx="10745792" cy="333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Sum of (Tasks * No. of hours to complete tasks) / 2,080 = Required # of FTE</a:t>
            </a: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1 individual = 1.0 FTE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b="1" i="1" dirty="0">
                <a:solidFill>
                  <a:schemeClr val="accent1"/>
                </a:solidFill>
              </a:rPr>
              <a:t>Result: Unrealistic expectations and varying productivity output</a:t>
            </a:r>
          </a:p>
        </p:txBody>
      </p:sp>
    </p:spTree>
    <p:extLst>
      <p:ext uri="{BB962C8B-B14F-4D97-AF65-F5344CB8AC3E}">
        <p14:creationId xmlns:p14="http://schemas.microsoft.com/office/powerpoint/2010/main" val="17112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0B87-B9BD-4511-9186-A41E7F26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4735112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/>
              <a:t>A New formula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4C220-47AA-448D-9110-DD2059F1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55" y="685800"/>
            <a:ext cx="9772131" cy="576262"/>
          </a:xfrm>
        </p:spPr>
        <p:txBody>
          <a:bodyPr/>
          <a:lstStyle/>
          <a:p>
            <a:r>
              <a:rPr lang="en-US" sz="3200" dirty="0"/>
              <a:t>Updated Method – Capacity FTE (cFTE)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BBB74-6C46-4016-8169-ED4B1A422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51" y="1270529"/>
            <a:ext cx="10745792" cy="333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Sum of (Expanded Tasks * No. of hours to complete tasks) / X¹ = Required # of FTE</a:t>
            </a: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1 individual = x cFTE</a:t>
            </a:r>
          </a:p>
          <a:p>
            <a:pPr marL="0" indent="0">
              <a:buNone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1"/>
                </a:solidFill>
              </a:rPr>
              <a:t>Result: A more realistic and sustainable model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1"/>
                </a:solidFill>
              </a:rPr>
              <a:t>											</a:t>
            </a:r>
            <a:r>
              <a:rPr lang="en-US" i="1" dirty="0">
                <a:solidFill>
                  <a:schemeClr val="accent1"/>
                </a:solidFill>
              </a:rPr>
              <a:t>¹2,080 hours minus non-transactional time</a:t>
            </a:r>
          </a:p>
        </p:txBody>
      </p:sp>
    </p:spTree>
    <p:extLst>
      <p:ext uri="{BB962C8B-B14F-4D97-AF65-F5344CB8AC3E}">
        <p14:creationId xmlns:p14="http://schemas.microsoft.com/office/powerpoint/2010/main" val="32217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D076-556B-44F1-BDC4-B48B62EE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9" y="4114800"/>
            <a:ext cx="10058400" cy="2743200"/>
          </a:xfrm>
        </p:spPr>
        <p:txBody>
          <a:bodyPr>
            <a:normAutofit/>
          </a:bodyPr>
          <a:lstStyle/>
          <a:p>
            <a:r>
              <a:rPr lang="en-US" sz="4400" dirty="0"/>
              <a:t>A Word of Caution!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198D3-0915-4AC1-91DE-FD2669BD9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468" y="1549400"/>
            <a:ext cx="10762117" cy="187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Capacity and performance are not the same thing – do not conflate the two</a:t>
            </a:r>
          </a:p>
        </p:txBody>
      </p:sp>
    </p:spTree>
    <p:extLst>
      <p:ext uri="{BB962C8B-B14F-4D97-AF65-F5344CB8AC3E}">
        <p14:creationId xmlns:p14="http://schemas.microsoft.com/office/powerpoint/2010/main" val="137321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F7BF-878A-46BB-8120-E6CC0A05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</p:spTree>
    <p:extLst>
      <p:ext uri="{BB962C8B-B14F-4D97-AF65-F5344CB8AC3E}">
        <p14:creationId xmlns:p14="http://schemas.microsoft.com/office/powerpoint/2010/main" val="848901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7C340-0CC2-4058-8F5E-11D8B949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F2645B-25D5-4322-8241-3B37485F0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FE05D3-DB14-466F-B475-2D8AA1F242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587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BF4F4-6349-4F52-B246-346B50068D0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hueMod val="94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53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137E-CA23-FED7-F1D2-1DA2E1E3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Valuable to our Success!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E050-CE27-832C-8FB6-63617231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6810602" cy="293914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Please complete the online survey for this session.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060232A-4CE9-5F77-9D86-59BD76A8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89" y="8223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1474-891D-42A3-AD04-5CBC71C6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D0F57-1A23-438D-8906-CC7A7C525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A4236-8A44-47B2-B7EF-97A09EE72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52BD6-6AB8-40C2-88C8-5D3DD950AA1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587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is your office's current staffing situation?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AD8B3-0993-4671-9C4D-BAD0AB72C0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hueMod val="94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61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E3775-58BC-4A72-9177-69468E85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19165-8C43-4A65-8F9D-D95954EB6B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5875" cap="rnd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Which of these have applied to you?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015A8D-7B11-4BF8-B622-CB6F4423EE1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hueMod val="94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7EEA4-3C8B-4B83-BDF8-C5EF11ECF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19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7DDF0AD-3959-4324-8B3C-A8ACA6BD3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216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E2106-7E25-43D2-A6B7-AE897F6CF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1197775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“Fully</a:t>
            </a:r>
            <a:r>
              <a:rPr lang="en-US" sz="3200" dirty="0">
                <a:solidFill>
                  <a:schemeClr val="accent1"/>
                </a:solidFill>
              </a:rPr>
              <a:t> staffed is not the same thing as </a:t>
            </a:r>
            <a:r>
              <a:rPr lang="en-US" sz="3200" i="1" dirty="0">
                <a:solidFill>
                  <a:schemeClr val="accent1"/>
                </a:solidFill>
              </a:rPr>
              <a:t>adequately</a:t>
            </a:r>
            <a:r>
              <a:rPr lang="en-US" sz="3200" dirty="0">
                <a:solidFill>
                  <a:schemeClr val="accent1"/>
                </a:solidFill>
              </a:rPr>
              <a:t> staffed”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6097E-5DA2-44E5-ABCA-6AF0F48E8EB9}"/>
              </a:ext>
            </a:extLst>
          </p:cNvPr>
          <p:cNvSpPr txBox="1"/>
          <p:nvPr/>
        </p:nvSpPr>
        <p:spPr>
          <a:xfrm>
            <a:off x="7847045" y="3881535"/>
            <a:ext cx="309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  <a:r>
              <a:rPr lang="en-US" sz="1600" i="1" dirty="0"/>
              <a:t>Lacey Rhea, constantly</a:t>
            </a:r>
          </a:p>
        </p:txBody>
      </p:sp>
    </p:spTree>
    <p:extLst>
      <p:ext uri="{BB962C8B-B14F-4D97-AF65-F5344CB8AC3E}">
        <p14:creationId xmlns:p14="http://schemas.microsoft.com/office/powerpoint/2010/main" val="11519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F7DD-2A2A-4EA6-9678-45D0F535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Staffing 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FCB003-F1B2-43B6-9F34-1CC39C35B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Why are so many units struggling?</a:t>
            </a:r>
          </a:p>
        </p:txBody>
      </p:sp>
    </p:spTree>
    <p:extLst>
      <p:ext uri="{BB962C8B-B14F-4D97-AF65-F5344CB8AC3E}">
        <p14:creationId xmlns:p14="http://schemas.microsoft.com/office/powerpoint/2010/main" val="111169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BA9315-6A57-46F5-AECD-83E42E4C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Staffing challenges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7E53F7-5C0C-4C08-B747-5EE95573C0F1}"/>
              </a:ext>
            </a:extLst>
          </p:cNvPr>
          <p:cNvSpPr txBox="1">
            <a:spLocks/>
          </p:cNvSpPr>
          <p:nvPr/>
        </p:nvSpPr>
        <p:spPr>
          <a:xfrm>
            <a:off x="563855" y="685800"/>
            <a:ext cx="10931459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2023 State of Research Administration Benchmark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5DCFD-16C5-4965-9D90-6C23E9291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396" y="1413580"/>
            <a:ext cx="2460204" cy="1796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n w="22225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76%</a:t>
            </a:r>
            <a:endParaRPr lang="en-US" sz="6600" dirty="0">
              <a:ln w="22225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5BC9EE-42E5-407A-A5EE-E7A2847DD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0015" y="1285979"/>
            <a:ext cx="6376729" cy="1908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RAs who experienced a workload increase in the past year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035A7EF-9811-425F-BD9F-D11A801F9A6C}"/>
              </a:ext>
            </a:extLst>
          </p:cNvPr>
          <p:cNvSpPr txBox="1">
            <a:spLocks/>
          </p:cNvSpPr>
          <p:nvPr/>
        </p:nvSpPr>
        <p:spPr>
          <a:xfrm>
            <a:off x="1200507" y="2965573"/>
            <a:ext cx="2460204" cy="179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7200" b="1" dirty="0">
                <a:ln w="22225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56%</a:t>
            </a:r>
            <a:endParaRPr lang="en-US" sz="6600" dirty="0">
              <a:ln w="22225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855BA08-AA54-49BC-91BC-C64EA7F07950}"/>
              </a:ext>
            </a:extLst>
          </p:cNvPr>
          <p:cNvSpPr txBox="1">
            <a:spLocks/>
          </p:cNvSpPr>
          <p:nvPr/>
        </p:nvSpPr>
        <p:spPr>
          <a:xfrm>
            <a:off x="4030015" y="2947261"/>
            <a:ext cx="5816892" cy="1908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800" dirty="0">
                <a:solidFill>
                  <a:schemeClr val="accent1"/>
                </a:solidFill>
              </a:rPr>
              <a:t>RAs who reported insufficient staff to handle the workload</a:t>
            </a:r>
          </a:p>
        </p:txBody>
      </p:sp>
    </p:spTree>
    <p:extLst>
      <p:ext uri="{BB962C8B-B14F-4D97-AF65-F5344CB8AC3E}">
        <p14:creationId xmlns:p14="http://schemas.microsoft.com/office/powerpoint/2010/main" val="37964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BA9315-6A57-46F5-AECD-83E42E4C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18861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Staffing challenges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72B90E-261B-4CA7-AECD-3CE69DEBCD5C}"/>
              </a:ext>
            </a:extLst>
          </p:cNvPr>
          <p:cNvSpPr txBox="1">
            <a:spLocks/>
          </p:cNvSpPr>
          <p:nvPr/>
        </p:nvSpPr>
        <p:spPr>
          <a:xfrm>
            <a:off x="563855" y="685800"/>
            <a:ext cx="10931459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Research Administrators Stress Perception Surveys (</a:t>
            </a:r>
            <a:r>
              <a:rPr lang="en-US" sz="2800" dirty="0" err="1">
                <a:solidFill>
                  <a:schemeClr val="tx1"/>
                </a:solidFill>
              </a:rPr>
              <a:t>RASPerS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6" name="Content Placeholder 5" descr="The survey results of the RASPerS study show an average of 54.5% of RAs reporting high or extremely high work-related stress.  This comes from 4 studies spanning 2007-2020.">
            <a:extLst>
              <a:ext uri="{FF2B5EF4-FFF2-40B4-BE49-F238E27FC236}">
                <a16:creationId xmlns:a16="http://schemas.microsoft.com/office/drawing/2014/main" id="{84683F29-25DC-4BCF-88D6-7413023C4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0" y="1342320"/>
            <a:ext cx="6275881" cy="3892742"/>
          </a:xfrm>
        </p:spPr>
      </p:pic>
    </p:spTree>
    <p:extLst>
      <p:ext uri="{BB962C8B-B14F-4D97-AF65-F5344CB8AC3E}">
        <p14:creationId xmlns:p14="http://schemas.microsoft.com/office/powerpoint/2010/main" val="603636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9.1.5104"/>
  <p:tag name="SLIDO_PRESENTATION_ID" val="00000000-0000-0000-0000-000000000000"/>
  <p:tag name="SLIDO_EVENT_UUID" val="45f47111-5028-44e8-a074-460fd7468c9a"/>
  <p:tag name="SLIDO_EVENT_SECTION_UUID" val="f8410def-e6cc-49f3-a20c-0b7da04f81f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k5MjMxMDl9"/>
  <p:tag name="SLIDO_TYPE" val="Slido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k4NTMwOTN9"/>
  <p:tag name="SLIDO_TYPE" val="SlidoPoll"/>
  <p:tag name="SLIDO_POLL_UUID" val="f143c09f-53bf-4d8d-86d1-3a576ad3c3f4"/>
  <p:tag name="SLIDO_TIMELINE" val="W3sicG9sbFF1ZXN0aW9uVXVpZCI6ImE3NzcwMDkyLTM0MWUtNDQ3Yi1iM2Y2LTIxM2FlZDQ3YjRlO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k5MDI5MDB9"/>
  <p:tag name="SLIDO_TYPE" val="SlidoPoll"/>
  <p:tag name="SLIDO_POLL_UUID" val="84e27ada-e89b-4a2a-8cba-680de3ef576b"/>
  <p:tag name="SLIDO_TIMELINE" val="W3sicG9sbFF1ZXN0aW9uVXVpZCI6ImE2Y2Y1ZGMzLWJjZmEtNDc1Ny04MDkyLWFkNjdiOWIzMWQyNy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551</TotalTime>
  <Words>780</Words>
  <Application>Microsoft Office PowerPoint</Application>
  <PresentationFormat>Widescreen</PresentationFormat>
  <Paragraphs>118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Wingdings 3</vt:lpstr>
      <vt:lpstr>Slice</vt:lpstr>
      <vt:lpstr>Workload Measurements</vt:lpstr>
      <vt:lpstr>Learning Objectives</vt:lpstr>
      <vt:lpstr>introductions</vt:lpstr>
      <vt:lpstr>PowerPoint Presentation</vt:lpstr>
      <vt:lpstr>PowerPoint Presentation</vt:lpstr>
      <vt:lpstr>PowerPoint Presentation</vt:lpstr>
      <vt:lpstr>Staffing challenges</vt:lpstr>
      <vt:lpstr>Staffing challenges</vt:lpstr>
      <vt:lpstr>Staffing challenges</vt:lpstr>
      <vt:lpstr>Staffing challenges</vt:lpstr>
      <vt:lpstr>Flaws in traditional workload measurements</vt:lpstr>
      <vt:lpstr>Flaws in traditional workload measurements</vt:lpstr>
      <vt:lpstr>Flaws in traditional workload measurements</vt:lpstr>
      <vt:lpstr>PowerPoint Presentation</vt:lpstr>
      <vt:lpstr>PowerPoint Presentation</vt:lpstr>
      <vt:lpstr>The reality of  how we spend our time</vt:lpstr>
      <vt:lpstr>The reality of  how we spend our time</vt:lpstr>
      <vt:lpstr>The reality of  individual capacity</vt:lpstr>
      <vt:lpstr>The reality of individual Capacity</vt:lpstr>
      <vt:lpstr>A new formula</vt:lpstr>
      <vt:lpstr>A New formula</vt:lpstr>
      <vt:lpstr>A New formula</vt:lpstr>
      <vt:lpstr>A Word of Caution!</vt:lpstr>
      <vt:lpstr>Closing thoughts</vt:lpstr>
      <vt:lpstr>PowerPoint Presentation</vt:lpstr>
      <vt:lpstr>Your Feedback is Valuable to our Success!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Workload Measurements</dc:title>
  <dc:creator>Lacey Rhea</dc:creator>
  <cp:lastModifiedBy>Lacey Rhea</cp:lastModifiedBy>
  <cp:revision>49</cp:revision>
  <dcterms:created xsi:type="dcterms:W3CDTF">2024-03-07T22:14:31Z</dcterms:created>
  <dcterms:modified xsi:type="dcterms:W3CDTF">2024-05-10T22:51:05Z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1.9.1.5104</vt:lpwstr>
  </property>
</Properties>
</file>