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1" r:id="rId3"/>
    <p:sldId id="257" r:id="rId4"/>
    <p:sldId id="260" r:id="rId5"/>
    <p:sldId id="274" r:id="rId6"/>
    <p:sldId id="262" r:id="rId7"/>
    <p:sldId id="266" r:id="rId8"/>
    <p:sldId id="263" r:id="rId9"/>
    <p:sldId id="285" r:id="rId10"/>
    <p:sldId id="264" r:id="rId11"/>
    <p:sldId id="277" r:id="rId12"/>
    <p:sldId id="293" r:id="rId13"/>
    <p:sldId id="265" r:id="rId14"/>
    <p:sldId id="269" r:id="rId15"/>
    <p:sldId id="294" r:id="rId16"/>
    <p:sldId id="271" r:id="rId17"/>
    <p:sldId id="276" r:id="rId18"/>
    <p:sldId id="282" r:id="rId19"/>
    <p:sldId id="284" r:id="rId20"/>
    <p:sldId id="288" r:id="rId21"/>
    <p:sldId id="289" r:id="rId22"/>
    <p:sldId id="290" r:id="rId23"/>
    <p:sldId id="292" r:id="rId24"/>
    <p:sldId id="281" r:id="rId25"/>
    <p:sldId id="280" r:id="rId26"/>
    <p:sldId id="287" r:id="rId27"/>
    <p:sldId id="283" r:id="rId28"/>
    <p:sldId id="273" r:id="rId29"/>
    <p:sldId id="278" r:id="rId30"/>
    <p:sldId id="275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checo, Wendy" initials="PW" lastIdx="2" clrIdx="0">
    <p:extLst>
      <p:ext uri="{19B8F6BF-5375-455C-9EA6-DF929625EA0E}">
        <p15:presenceInfo xmlns:p15="http://schemas.microsoft.com/office/powerpoint/2012/main" userId="S::wendy.pacheco@uta.edu::bef7cd04-4df1-4288-a1e6-a5e4be12e4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8A2E06-50CC-4704-8AB5-7FB9107FE91C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C0B5CC-7200-4396-93E6-4B6BDB441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0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Intro, Karen, Deandra, Sarah.  Brooke </a:t>
            </a:r>
            <a:r>
              <a:rPr lang="en-US" dirty="0" err="1"/>
              <a:t>Libr</a:t>
            </a:r>
            <a:r>
              <a:rPr lang="en-US" dirty="0"/>
              <a:t>/ORCID, Janelle &amp; Sandro - Provost DM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0B5CC-7200-4396-93E6-4B6BDB441B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29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Electronic system helps researchers assemble and maintain professional profile inf needed for fed fund apps</a:t>
            </a:r>
          </a:p>
          <a:p>
            <a:r>
              <a:rPr lang="en-US" dirty="0"/>
              <a:t>Cooperative project request by </a:t>
            </a:r>
            <a:r>
              <a:rPr lang="en-US" dirty="0" err="1"/>
              <a:t>fdp</a:t>
            </a:r>
            <a:r>
              <a:rPr lang="en-US" dirty="0"/>
              <a:t> </a:t>
            </a:r>
            <a:r>
              <a:rPr lang="en-US" dirty="0" err="1"/>
              <a:t>assoc</a:t>
            </a:r>
            <a:r>
              <a:rPr lang="en-US" dirty="0"/>
              <a:t> of academic </a:t>
            </a:r>
            <a:r>
              <a:rPr lang="en-US" dirty="0" err="1"/>
              <a:t>instit</a:t>
            </a:r>
            <a:r>
              <a:rPr lang="en-US" dirty="0"/>
              <a:t> and fed agencies</a:t>
            </a:r>
          </a:p>
          <a:p>
            <a:r>
              <a:rPr lang="en-US" dirty="0"/>
              <a:t>Built and operated by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0B5CC-7200-4396-93E6-4B6BDB441B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32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Imports, Inputs, Export</a:t>
            </a:r>
          </a:p>
          <a:p>
            <a:r>
              <a:rPr lang="en-US" dirty="0"/>
              <a:t>Upon the release of the New 2020 PAPPG NSF will only accept PDFs that are generated through use of an NSF-approved format (</a:t>
            </a:r>
            <a:r>
              <a:rPr lang="en-US" dirty="0" err="1"/>
              <a:t>SciENcv</a:t>
            </a:r>
            <a:r>
              <a:rPr lang="en-US" dirty="0"/>
              <a:t>) for </a:t>
            </a:r>
            <a:r>
              <a:rPr lang="en-US" dirty="0" err="1"/>
              <a:t>biosketches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0B5CC-7200-4396-93E6-4B6BDB441B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63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Tool to Manage multiple Biosketches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0B5CC-7200-4396-93E6-4B6BDB441B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63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ORCID POPULATES = ORCID accts will be mandatory for Ts, R25, now K &amp; 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0B5CC-7200-4396-93E6-4B6BDB441B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92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ORCID populates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0B5CC-7200-4396-93E6-4B6BDB441B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8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10A72-8455-4170-B01D-D41857905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40EE9A-F4E9-4432-AC15-2C52B1B64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90AEC-30B9-4721-9CBC-865520B26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72D6-ABE3-4EDD-B9AA-1E759CD7A8E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7E2BD-7A7D-48AD-8AF5-AD7F6519C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80153-E688-4C87-AE9B-2C3773E54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1B16-1924-435C-913F-B148D6E5A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2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49318-4F80-40C0-8D00-623A08D7C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37DE3-4B4C-4A29-9855-27AF76AB6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FC561-237E-4AF1-B53C-926D80560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72D6-ABE3-4EDD-B9AA-1E759CD7A8E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327BE-CAFF-4BFC-A890-B23E1AC91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E6BAB-13DF-4478-8052-C802517CB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1B16-1924-435C-913F-B148D6E5A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4C123-9E98-404E-A465-0CA791E38E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DCF0A-BF5E-4564-864F-D5C7093E6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4BBEC-8C2D-4C19-B57B-04C90837D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72D6-ABE3-4EDD-B9AA-1E759CD7A8E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1629B-A263-433A-9E94-61E9A835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DEB5C-69E2-460F-8C8F-4C4DB2CD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1B16-1924-435C-913F-B148D6E5A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1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E4F1C-177A-453F-BBEE-B3B579C5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7A887-EC0B-4132-811B-A8BFF06F2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6297F-1562-4DCB-973F-391B98BE9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72D6-ABE3-4EDD-B9AA-1E759CD7A8E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8A3DF-48FC-480E-A766-8FB688D1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98A46-5E73-4944-B6C4-1F06AFFC2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1B16-1924-435C-913F-B148D6E5A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0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75F5-5055-4031-B47A-D4F976430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4FD00-D382-40C2-ABCE-D71298A8A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D5D86-CD3B-46C3-BC1A-C7A4A5C8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72D6-ABE3-4EDD-B9AA-1E759CD7A8E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F7F83-E072-4D33-BD37-D5F975248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DD27D-3009-4717-AD03-FD9A135ED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1B16-1924-435C-913F-B148D6E5A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7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3FC1D-DD30-49F6-8CC0-3C1B14101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8FB92-CD1C-484E-A775-9A06CFBD2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DEB28-69AC-4220-A9E6-568254EF8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9F801-0D3B-4A8A-A547-233361917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72D6-ABE3-4EDD-B9AA-1E759CD7A8E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E4D0B-E61E-4072-BE47-6412A5340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6178F-0539-4FC8-AB99-56E414CC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1B16-1924-435C-913F-B148D6E5A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5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B38A-0241-4226-8C24-701A1BC0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548BB-8D09-47CD-AF46-816EA356C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42506-81EC-4F43-928E-4AB33442F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4509F9-81D2-461E-87FC-4AC148670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ED3468-573A-4B6C-9B44-F56EF0FD8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6F9AA3-BFB5-4261-AB42-B8CE16CA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72D6-ABE3-4EDD-B9AA-1E759CD7A8E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3810EE-5292-4C28-A8A2-BDA6605E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7E2777-253D-41B8-A9D4-F55A84C1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1B16-1924-435C-913F-B148D6E5A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3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BC2FE-52A5-417B-832F-FEC1C5A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F3E226-F5C4-40AB-918E-98E56DAE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72D6-ABE3-4EDD-B9AA-1E759CD7A8E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4D509-50E4-4330-8F63-B6D102E58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32F3A-39F9-4272-92F6-318217DDC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1B16-1924-435C-913F-B148D6E5A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4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9B9D9-CB6A-4B3D-BC0B-C68D7508B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72D6-ABE3-4EDD-B9AA-1E759CD7A8E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3FE18B-F303-4478-B7F1-B1BA263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5A4B5-75FC-43A7-95CC-C40E593B9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1B16-1924-435C-913F-B148D6E5A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4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A10BC-8B43-4C90-8C75-BDCA5B03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BDCA4-ACB6-4F0D-8C32-E5774DDCD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D19D88-45A9-4D03-BDB5-0E87D21BC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D8E6-16FB-46DF-B027-FAAA5774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72D6-ABE3-4EDD-B9AA-1E759CD7A8E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E956F-C081-4A36-847C-707A3860C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6ACE1-A608-4393-9D1A-E43C5F68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1B16-1924-435C-913F-B148D6E5A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1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A714-7F99-43FE-91D3-1332CFE26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1DE4B-E021-4EE6-89CA-212C6612A7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58C69-933C-4237-8236-8E8AE7F6C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3D95B-6E53-48E0-8BC3-AFFA3D4E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72D6-ABE3-4EDD-B9AA-1E759CD7A8E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31918-D761-4BCF-8D6C-F015C4B1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29B15-CA2C-49E0-9ECC-1A629390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1B16-1924-435C-913F-B148D6E5A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004038-B601-496A-871E-34D5A340A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E8446-677D-4646-969C-BDFC496F6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BDB47-0989-469C-AD0D-8F9AD72AB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E72D6-ABE3-4EDD-B9AA-1E759CD7A8E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C79B8-06B7-4478-A2F5-8F597272F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90377-4668-4A41-852B-ED9F8FBEE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C1B16-1924-435C-913F-B148D6E5A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8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04100B5C-311C-4311-A80E-9BFFE3F8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4673" y="5246704"/>
            <a:ext cx="5873716" cy="1278258"/>
          </a:xfrm>
        </p:spPr>
        <p:txBody>
          <a:bodyPr anchor="b">
            <a:normAutofit fontScale="92500" lnSpcReduction="20000"/>
          </a:bodyPr>
          <a:lstStyle/>
          <a:p>
            <a:pPr algn="r"/>
            <a:r>
              <a:rPr lang="en-US" sz="1800" dirty="0">
                <a:solidFill>
                  <a:srgbClr val="000000"/>
                </a:solidFill>
              </a:rPr>
              <a:t>Wendy Pacheco</a:t>
            </a:r>
          </a:p>
          <a:p>
            <a:pPr algn="r"/>
            <a:r>
              <a:rPr lang="en-US" sz="1800" dirty="0">
                <a:solidFill>
                  <a:srgbClr val="000000"/>
                </a:solidFill>
              </a:rPr>
              <a:t>Pre-Award Lunch &amp; Learn </a:t>
            </a:r>
          </a:p>
          <a:p>
            <a:pPr algn="r"/>
            <a:r>
              <a:rPr lang="en-US" sz="1800" dirty="0">
                <a:solidFill>
                  <a:srgbClr val="000000"/>
                </a:solidFill>
              </a:rPr>
              <a:t>Office of Grant &amp; Contract Services</a:t>
            </a:r>
          </a:p>
          <a:p>
            <a:pPr algn="r"/>
            <a:r>
              <a:rPr lang="en-US" sz="1800" dirty="0">
                <a:solidFill>
                  <a:srgbClr val="000000"/>
                </a:solidFill>
              </a:rPr>
              <a:t>December 13, 2019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39A40F4-F938-4CDC-87FB-0CA133984C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231347" y="3838906"/>
            <a:ext cx="7650545" cy="15141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Creating an NSF-approved </a:t>
            </a:r>
            <a:r>
              <a:rPr kumimoji="0" lang="en-US" altLang="ja-JP" sz="4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Biosketch</a:t>
            </a:r>
            <a:r>
              <a:rPr kumimoji="0" lang="en-US" altLang="ja-JP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kumimoji="0" lang="en-US" altLang="ja-JP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ja-JP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kumimoji="0" lang="en-US" altLang="ja-JP" sz="4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SciENcv</a:t>
            </a:r>
            <a:endParaRPr kumimoji="0" lang="en-US" altLang="ja-JP" sz="4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F69274-B13B-44E0-92A6-CA9F6DF75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207" y="687931"/>
            <a:ext cx="3420142" cy="1342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0C1CAC-0FCB-41FD-A601-3B1E40905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07" y="3542058"/>
            <a:ext cx="2577978" cy="162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47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A39B8-5EF1-4A9C-8A89-3D00E362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My NCBI dashboard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191160-63A5-4347-A737-891071B2E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25E32D-8CF4-4D44-9E85-049BF75BE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161" y="1297446"/>
            <a:ext cx="8149117" cy="54579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3698738-CB3C-463E-88E9-1CCE63F0A9B2}"/>
              </a:ext>
            </a:extLst>
          </p:cNvPr>
          <p:cNvCxnSpPr>
            <a:cxnSpLocks/>
          </p:cNvCxnSpPr>
          <p:nvPr/>
        </p:nvCxnSpPr>
        <p:spPr>
          <a:xfrm flipH="1">
            <a:off x="8966447" y="843379"/>
            <a:ext cx="514904" cy="40384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CCD15909-5390-4359-BCEC-AA885B111241}"/>
              </a:ext>
            </a:extLst>
          </p:cNvPr>
          <p:cNvSpPr/>
          <p:nvPr/>
        </p:nvSpPr>
        <p:spPr>
          <a:xfrm>
            <a:off x="10227076" y="5655076"/>
            <a:ext cx="550415" cy="96766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0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3B7DC-F5A8-488E-A55A-96D68EA40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Assign delegates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29A64C-A581-498D-AA8A-02F94ECAC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639" y="1303318"/>
            <a:ext cx="5512490" cy="45204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579562-A801-462B-AA84-1A2C0888F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90"/>
          <a:stretch/>
        </p:blipFill>
        <p:spPr>
          <a:xfrm>
            <a:off x="5897101" y="1529268"/>
            <a:ext cx="6134452" cy="32174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BC5C7B-0DFE-4DEB-B044-EA353CF8E8C2}"/>
              </a:ext>
            </a:extLst>
          </p:cNvPr>
          <p:cNvCxnSpPr/>
          <p:nvPr/>
        </p:nvCxnSpPr>
        <p:spPr>
          <a:xfrm>
            <a:off x="179033" y="5402093"/>
            <a:ext cx="36398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D723004-8847-4A51-9F5C-6BF3881DF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064" y="4510039"/>
            <a:ext cx="4128736" cy="227269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1FD560-38DA-415F-B434-69053D5535DF}"/>
              </a:ext>
            </a:extLst>
          </p:cNvPr>
          <p:cNvCxnSpPr>
            <a:cxnSpLocks/>
          </p:cNvCxnSpPr>
          <p:nvPr/>
        </p:nvCxnSpPr>
        <p:spPr>
          <a:xfrm flipH="1">
            <a:off x="9542816" y="2947388"/>
            <a:ext cx="441603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41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F150F9-4174-41D9-90D3-2ECB890DD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32577" r="-2146"/>
          <a:stretch/>
        </p:blipFill>
        <p:spPr>
          <a:xfrm>
            <a:off x="6311401" y="1189608"/>
            <a:ext cx="5738376" cy="51277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70D129-3971-444D-9FB2-3DCB4D4B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Link accounts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56A00B-DDA0-4EE6-9CF0-8D896ABE46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098" b="67991"/>
          <a:stretch/>
        </p:blipFill>
        <p:spPr>
          <a:xfrm>
            <a:off x="301352" y="1514763"/>
            <a:ext cx="5915099" cy="285245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7DD688-D72D-4B23-B61A-4C75D4BACEDA}"/>
              </a:ext>
            </a:extLst>
          </p:cNvPr>
          <p:cNvSpPr/>
          <p:nvPr/>
        </p:nvSpPr>
        <p:spPr>
          <a:xfrm>
            <a:off x="8618337" y="1338556"/>
            <a:ext cx="1355324" cy="1061829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 Under “All available partner accounts,” search for the partner organization you wish to link to your NCBI account.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49506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75F88-FB00-4C42-87D4-0CBC75DB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SciENcv</a:t>
            </a:r>
            <a:r>
              <a:rPr lang="en-US" b="1" dirty="0"/>
              <a:t> main page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5BEE7-4392-4523-8BF9-6F6F8D383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1E956-625B-4979-A37B-FFE83DD58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36" y="1790757"/>
            <a:ext cx="11334750" cy="37433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F22ED2CD-A15F-4278-8B3B-9917E350180D}"/>
              </a:ext>
            </a:extLst>
          </p:cNvPr>
          <p:cNvSpPr/>
          <p:nvPr/>
        </p:nvSpPr>
        <p:spPr>
          <a:xfrm>
            <a:off x="9596762" y="3752718"/>
            <a:ext cx="488271" cy="9144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73647507-2F6C-4B98-8359-9B5B228FBE6D}"/>
              </a:ext>
            </a:extLst>
          </p:cNvPr>
          <p:cNvSpPr/>
          <p:nvPr/>
        </p:nvSpPr>
        <p:spPr>
          <a:xfrm>
            <a:off x="1782932" y="4500979"/>
            <a:ext cx="648070" cy="947621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55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47CB-AF81-472D-B60C-E096668D9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Edit Mini Profile on </a:t>
            </a:r>
            <a:r>
              <a:rPr lang="en-US" b="1" dirty="0" err="1"/>
              <a:t>SciENcv</a:t>
            </a:r>
            <a:r>
              <a:rPr lang="en-US" b="1" dirty="0"/>
              <a:t> main page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A4CB64-CCA2-45DD-BFD5-F6F4E4DCC8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 t="-715" r="1333" b="1070"/>
          <a:stretch/>
        </p:blipFill>
        <p:spPr bwMode="auto">
          <a:xfrm>
            <a:off x="1127464" y="1357480"/>
            <a:ext cx="5237825" cy="52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0E73EB1-1DE3-4514-8EA3-770631622DA8}"/>
              </a:ext>
            </a:extLst>
          </p:cNvPr>
          <p:cNvCxnSpPr>
            <a:cxnSpLocks/>
          </p:cNvCxnSpPr>
          <p:nvPr/>
        </p:nvCxnSpPr>
        <p:spPr>
          <a:xfrm flipH="1">
            <a:off x="4766881" y="6200965"/>
            <a:ext cx="181992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CB46801-324C-4253-B488-DBA90C9A4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803" y="4319548"/>
            <a:ext cx="5081816" cy="22846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78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75F88-FB00-4C42-87D4-0CBC75DB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SciENcv</a:t>
            </a:r>
            <a:r>
              <a:rPr lang="en-US" b="1" dirty="0"/>
              <a:t> main page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5BEE7-4392-4523-8BF9-6F6F8D383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1E956-625B-4979-A37B-FFE83DD58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36" y="1790757"/>
            <a:ext cx="11334750" cy="37433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F22ED2CD-A15F-4278-8B3B-9917E350180D}"/>
              </a:ext>
            </a:extLst>
          </p:cNvPr>
          <p:cNvSpPr/>
          <p:nvPr/>
        </p:nvSpPr>
        <p:spPr>
          <a:xfrm>
            <a:off x="9596762" y="3752718"/>
            <a:ext cx="488271" cy="9144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73647507-2F6C-4B98-8359-9B5B228FBE6D}"/>
              </a:ext>
            </a:extLst>
          </p:cNvPr>
          <p:cNvSpPr/>
          <p:nvPr/>
        </p:nvSpPr>
        <p:spPr>
          <a:xfrm>
            <a:off x="1782932" y="4500979"/>
            <a:ext cx="648070" cy="947621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06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F1A68-1D02-4ED9-ACE7-61ACBDAA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51" y="213064"/>
            <a:ext cx="10515600" cy="1325563"/>
          </a:xfrm>
        </p:spPr>
        <p:txBody>
          <a:bodyPr/>
          <a:lstStyle/>
          <a:p>
            <a:r>
              <a:rPr lang="en-US" b="1" dirty="0"/>
              <a:t>5. Create a New </a:t>
            </a:r>
            <a:r>
              <a:rPr lang="en-US" b="1" dirty="0" err="1"/>
              <a:t>Biosketch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252AC4-B996-425A-A533-1BDF58D540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65"/>
          <a:stretch/>
        </p:blipFill>
        <p:spPr>
          <a:xfrm>
            <a:off x="1670691" y="1103873"/>
            <a:ext cx="7908315" cy="57629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95CBF5-857E-42E8-BC5B-59BD7435B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9103"/>
            <a:ext cx="5411583" cy="167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72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48198-9BCB-4C2A-BE86-A3D5F317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574"/>
            <a:ext cx="10515600" cy="1325563"/>
          </a:xfrm>
        </p:spPr>
        <p:txBody>
          <a:bodyPr/>
          <a:lstStyle/>
          <a:p>
            <a:r>
              <a:rPr lang="en-US" b="1" dirty="0"/>
              <a:t>6. Enter sections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4DE0C-66D9-458C-B2A1-87461CB47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59DCB-D907-49C3-886D-1AF4C02D9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45" b="25751"/>
          <a:stretch/>
        </p:blipFill>
        <p:spPr>
          <a:xfrm>
            <a:off x="1368773" y="1196782"/>
            <a:ext cx="9985027" cy="54686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629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FDA2E-6F5A-492F-84D9-B1774681F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6. Enter sections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B0508A-51A0-4D00-9081-B67C530D5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76" y="1358147"/>
            <a:ext cx="11157181" cy="52582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4094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12783-67EB-4248-B9F9-F447CF14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7.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F23B-ACAE-4AE0-B679-11B471570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E25A4-F482-417E-8997-13FD90AB3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498" y="1326212"/>
            <a:ext cx="7500548" cy="54133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9158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CE44A2-6462-4A6A-B8DB-E0A81187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599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Agenda</a:t>
            </a:r>
          </a:p>
        </p:txBody>
      </p:sp>
      <p:sp>
        <p:nvSpPr>
          <p:cNvPr id="2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09229E-B619-485C-AB8A-5E87D638EA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59" b="11292"/>
          <a:stretch/>
        </p:blipFill>
        <p:spPr>
          <a:xfrm rot="20981959">
            <a:off x="821236" y="1888344"/>
            <a:ext cx="2845696" cy="27722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19B6A-DC38-4CA9-9B4F-5F19B88B6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104" y="2173107"/>
            <a:ext cx="5276660" cy="3721666"/>
          </a:xfrm>
        </p:spPr>
        <p:txBody>
          <a:bodyPr anchor="ctr"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What is </a:t>
            </a:r>
            <a:r>
              <a:rPr lang="en-US" dirty="0" err="1">
                <a:solidFill>
                  <a:srgbClr val="000000"/>
                </a:solidFill>
              </a:rPr>
              <a:t>SciENcv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Why it is important</a:t>
            </a:r>
          </a:p>
          <a:p>
            <a:r>
              <a:rPr lang="en-US" dirty="0">
                <a:solidFill>
                  <a:srgbClr val="000000"/>
                </a:solidFill>
              </a:rPr>
              <a:t>How to log in</a:t>
            </a:r>
          </a:p>
          <a:p>
            <a:r>
              <a:rPr lang="en-US" dirty="0">
                <a:solidFill>
                  <a:srgbClr val="000000"/>
                </a:solidFill>
              </a:rPr>
              <a:t>How to link accounts and add a delegate</a:t>
            </a:r>
          </a:p>
          <a:p>
            <a:r>
              <a:rPr lang="en-US" dirty="0">
                <a:solidFill>
                  <a:srgbClr val="000000"/>
                </a:solidFill>
              </a:rPr>
              <a:t>How to create an NSF </a:t>
            </a:r>
            <a:r>
              <a:rPr lang="en-US" dirty="0" err="1">
                <a:solidFill>
                  <a:srgbClr val="000000"/>
                </a:solidFill>
              </a:rPr>
              <a:t>biosketch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Compliant NSF </a:t>
            </a:r>
            <a:r>
              <a:rPr lang="en-US" dirty="0" err="1">
                <a:solidFill>
                  <a:srgbClr val="000000"/>
                </a:solidFill>
              </a:rPr>
              <a:t>Biosketch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660189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E99F1-E26B-43BE-98A8-989C6D86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8. Degrees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8CF50-ACC4-48C9-9162-E1F93EBCC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940" y="1027906"/>
            <a:ext cx="7593433" cy="57117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48E790-A4F4-486A-8F78-3F468224E4B7}"/>
              </a:ext>
            </a:extLst>
          </p:cNvPr>
          <p:cNvSpPr txBox="1"/>
          <p:nvPr/>
        </p:nvSpPr>
        <p:spPr>
          <a:xfrm>
            <a:off x="637309" y="1730129"/>
            <a:ext cx="29296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 professional preparation, select add one. Enter your academic degrees. Select save. For multiple entries, select Save &amp; Add another entry. </a:t>
            </a:r>
          </a:p>
          <a:p>
            <a:r>
              <a:rPr lang="en-US" dirty="0"/>
              <a:t>To edit or delete, hover over selection and select either delete or edit. </a:t>
            </a:r>
          </a:p>
        </p:txBody>
      </p:sp>
    </p:spTree>
    <p:extLst>
      <p:ext uri="{BB962C8B-B14F-4D97-AF65-F5344CB8AC3E}">
        <p14:creationId xmlns:p14="http://schemas.microsoft.com/office/powerpoint/2010/main" val="2220168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5578B-85F7-4A21-BA39-D7D79A6D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9. 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ECE77-8E7E-4693-A039-EDA2DC459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9264CE-2D87-426E-A57D-536DBD355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00" y="1597981"/>
            <a:ext cx="9891750" cy="47182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9835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823B2-8A22-42D5-B862-112138C35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4" y="430203"/>
            <a:ext cx="10515600" cy="1325563"/>
          </a:xfrm>
        </p:spPr>
        <p:txBody>
          <a:bodyPr/>
          <a:lstStyle/>
          <a:p>
            <a:r>
              <a:rPr lang="en-US" b="1" dirty="0"/>
              <a:t>10. Products (external content)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A12041-7855-4430-8744-DC99BE3BBBC5}"/>
              </a:ext>
            </a:extLst>
          </p:cNvPr>
          <p:cNvSpPr txBox="1">
            <a:spLocks/>
          </p:cNvSpPr>
          <p:nvPr/>
        </p:nvSpPr>
        <p:spPr>
          <a:xfrm>
            <a:off x="825900" y="1654734"/>
            <a:ext cx="10057384" cy="2341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My Bibliography</a:t>
            </a:r>
            <a:r>
              <a:rPr lang="en-US" sz="2400" dirty="0"/>
              <a:t> is your own personal bibliography. Delegated bibliographies can be found under </a:t>
            </a:r>
            <a:r>
              <a:rPr lang="en-US" sz="2400" b="1" dirty="0"/>
              <a:t>Collections</a:t>
            </a:r>
            <a:r>
              <a:rPr lang="en-US" sz="2400" dirty="0"/>
              <a:t> in </a:t>
            </a:r>
            <a:r>
              <a:rPr lang="en-US" sz="2400" b="1" dirty="0"/>
              <a:t>My NCBI</a:t>
            </a:r>
            <a:r>
              <a:rPr lang="en-US" sz="2400" dirty="0"/>
              <a:t>.)</a:t>
            </a:r>
          </a:p>
          <a:p>
            <a:r>
              <a:rPr lang="en-US" sz="2400" dirty="0"/>
              <a:t>If linked, you can also import from </a:t>
            </a:r>
            <a:r>
              <a:rPr lang="en-US" sz="2400" b="1" dirty="0"/>
              <a:t>ORCID</a:t>
            </a:r>
            <a:r>
              <a:rPr lang="en-US" sz="2400" dirty="0"/>
              <a:t>. </a:t>
            </a:r>
          </a:p>
          <a:p>
            <a:r>
              <a:rPr lang="en-US" sz="2400" dirty="0"/>
              <a:t>You can update on the spot and add/select publications to </a:t>
            </a:r>
            <a:r>
              <a:rPr lang="en-US" sz="2400" dirty="0" err="1"/>
              <a:t>Biosketch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AFD615-12A7-45BB-9C7C-0188626E2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68" y="3551787"/>
            <a:ext cx="11001375" cy="27813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10D048-4067-4B94-8930-1526F87B9339}"/>
              </a:ext>
            </a:extLst>
          </p:cNvPr>
          <p:cNvCxnSpPr>
            <a:cxnSpLocks/>
          </p:cNvCxnSpPr>
          <p:nvPr/>
        </p:nvCxnSpPr>
        <p:spPr>
          <a:xfrm flipH="1">
            <a:off x="7537143" y="5150000"/>
            <a:ext cx="94103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54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823B2-8A22-42D5-B862-112138C35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4" y="430203"/>
            <a:ext cx="10515600" cy="1325563"/>
          </a:xfrm>
        </p:spPr>
        <p:txBody>
          <a:bodyPr/>
          <a:lstStyle/>
          <a:p>
            <a:r>
              <a:rPr lang="en-US" b="1" dirty="0"/>
              <a:t>10. Products (external content)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DF1761-4423-46CD-948E-D38911753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81" y="1690689"/>
            <a:ext cx="9373852" cy="48453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00B28E4-8596-4D97-B003-FAB52A1A04B3}"/>
              </a:ext>
            </a:extLst>
          </p:cNvPr>
          <p:cNvSpPr/>
          <p:nvPr/>
        </p:nvSpPr>
        <p:spPr>
          <a:xfrm>
            <a:off x="807982" y="3062796"/>
            <a:ext cx="976544" cy="4616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989D2F-DFE6-4143-A449-32F5CB2BA283}"/>
              </a:ext>
            </a:extLst>
          </p:cNvPr>
          <p:cNvSpPr/>
          <p:nvPr/>
        </p:nvSpPr>
        <p:spPr>
          <a:xfrm>
            <a:off x="1784526" y="3062795"/>
            <a:ext cx="2787245" cy="4616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34E7EE7-8311-4280-B72C-9630979AFF4A}"/>
              </a:ext>
            </a:extLst>
          </p:cNvPr>
          <p:cNvCxnSpPr>
            <a:cxnSpLocks/>
          </p:cNvCxnSpPr>
          <p:nvPr/>
        </p:nvCxnSpPr>
        <p:spPr>
          <a:xfrm flipH="1">
            <a:off x="5042518" y="3242569"/>
            <a:ext cx="426127" cy="3728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44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26B83-4817-49F8-A295-D6ADFC4AC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79" y="206651"/>
            <a:ext cx="10515600" cy="1325563"/>
          </a:xfrm>
        </p:spPr>
        <p:txBody>
          <a:bodyPr/>
          <a:lstStyle/>
          <a:p>
            <a:r>
              <a:rPr lang="en-US" b="1" dirty="0"/>
              <a:t>10. Products (external content)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C2209-A084-4CB3-A315-2AD2E082AA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61"/>
          <a:stretch/>
        </p:blipFill>
        <p:spPr>
          <a:xfrm>
            <a:off x="6771876" y="1760660"/>
            <a:ext cx="5420124" cy="27464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4AE261-E498-4487-A69D-CCF21F0BC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02" y="1760660"/>
            <a:ext cx="6223988" cy="42692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BB54BBF-925B-4558-A07B-F84E9D63BB74}"/>
              </a:ext>
            </a:extLst>
          </p:cNvPr>
          <p:cNvSpPr/>
          <p:nvPr/>
        </p:nvSpPr>
        <p:spPr>
          <a:xfrm>
            <a:off x="1613045" y="2468150"/>
            <a:ext cx="1038687" cy="6569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092F81-F5D2-4D4D-A156-D123900E0D8B}"/>
              </a:ext>
            </a:extLst>
          </p:cNvPr>
          <p:cNvCxnSpPr>
            <a:cxnSpLocks/>
          </p:cNvCxnSpPr>
          <p:nvPr/>
        </p:nvCxnSpPr>
        <p:spPr>
          <a:xfrm>
            <a:off x="2580711" y="3008039"/>
            <a:ext cx="5373681" cy="2323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E1F6120-D47E-448A-B0F1-860A89B6C796}"/>
              </a:ext>
            </a:extLst>
          </p:cNvPr>
          <p:cNvSpPr txBox="1"/>
          <p:nvPr/>
        </p:nvSpPr>
        <p:spPr>
          <a:xfrm>
            <a:off x="7306909" y="4487729"/>
            <a:ext cx="4350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Pub Med = search by topic, title or author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File = upload .</a:t>
            </a:r>
            <a:r>
              <a:rPr lang="en-US" sz="1600" dirty="0" err="1"/>
              <a:t>ris</a:t>
            </a:r>
            <a:r>
              <a:rPr lang="en-US" sz="1600" dirty="0"/>
              <a:t>, .txt or .</a:t>
            </a:r>
            <a:r>
              <a:rPr lang="en-US" sz="1600" dirty="0" err="1"/>
              <a:t>nbib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Manual = choose from different products (patents, datasets, abstracts, etc.) and enter info in the fields</a:t>
            </a:r>
          </a:p>
        </p:txBody>
      </p:sp>
    </p:spTree>
    <p:extLst>
      <p:ext uri="{BB962C8B-B14F-4D97-AF65-F5344CB8AC3E}">
        <p14:creationId xmlns:p14="http://schemas.microsoft.com/office/powerpoint/2010/main" val="3542233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F7FFF-3C6F-401F-B04F-5714C9AC8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11. Synergistic 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2062D-5275-40E2-93E2-58D74B87C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BF1DD2-297A-42B2-970B-34CFCF552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004" y="1690688"/>
            <a:ext cx="9049258" cy="42098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8664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A1760-79A1-4E94-8A7A-A294E744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12. Download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2B7A3-E8D5-47E8-9356-FEC7FD079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PDF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DEMO!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F33FF6-2A0F-4396-BAEF-8AFE2E99C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835" y="505373"/>
            <a:ext cx="5780772" cy="59875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4653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4C298-B2EC-4C2D-80EF-1032E619C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786" y="863892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Important reminders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06604C-E6AB-4165-B4C9-216A57C7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10" y="2076960"/>
            <a:ext cx="2128325" cy="248201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F3E61E-EF1D-4AF9-BC59-665C1A921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877" y="1992474"/>
            <a:ext cx="6414366" cy="363928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One and done! Edit only as needed via </a:t>
            </a:r>
            <a:r>
              <a:rPr lang="en-US" dirty="0" err="1">
                <a:solidFill>
                  <a:srgbClr val="000000"/>
                </a:solidFill>
              </a:rPr>
              <a:t>SciENcv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PDF must not be edited</a:t>
            </a:r>
          </a:p>
          <a:p>
            <a:r>
              <a:rPr lang="en-US" dirty="0">
                <a:solidFill>
                  <a:srgbClr val="000000"/>
                </a:solidFill>
              </a:rPr>
              <a:t>C &amp; P will also use </a:t>
            </a:r>
            <a:r>
              <a:rPr lang="en-US" dirty="0" err="1">
                <a:solidFill>
                  <a:srgbClr val="000000"/>
                </a:solidFill>
              </a:rPr>
              <a:t>SciENcv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 err="1">
                <a:solidFill>
                  <a:srgbClr val="000000"/>
                </a:solidFill>
              </a:rPr>
              <a:t>SciENcv</a:t>
            </a:r>
            <a:r>
              <a:rPr lang="en-US" dirty="0">
                <a:solidFill>
                  <a:srgbClr val="000000"/>
                </a:solidFill>
              </a:rPr>
              <a:t> will not check for NSF PAPPG compliance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79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105AA-0B09-466B-AB9A-AD586E4DB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69" y="562206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A Compliant NSF </a:t>
            </a:r>
            <a:r>
              <a:rPr lang="en-US" b="1" dirty="0" err="1"/>
              <a:t>Biosketch</a:t>
            </a:r>
            <a:r>
              <a:rPr lang="en-US" b="1" dirty="0"/>
              <a:t> </a:t>
            </a:r>
            <a:r>
              <a:rPr lang="en-US" sz="2000" dirty="0"/>
              <a:t>(PAPPG, Chapter II.C.2.f)</a:t>
            </a:r>
            <a:br>
              <a:rPr lang="en-US" sz="20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5D345-105A-483B-B6CB-B3FC4055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08" y="1418778"/>
            <a:ext cx="11173287" cy="4877016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Is required for each Senior Personnel</a:t>
            </a:r>
          </a:p>
          <a:p>
            <a:r>
              <a:rPr lang="en-US" sz="2600" dirty="0"/>
              <a:t>Must be in the NSF-approved PDF format (</a:t>
            </a:r>
            <a:r>
              <a:rPr lang="en-US" sz="2600" dirty="0" err="1"/>
              <a:t>sciENcv</a:t>
            </a:r>
            <a:r>
              <a:rPr lang="en-US" sz="2600" dirty="0"/>
              <a:t>): Upon 2020 PAPPG release</a:t>
            </a:r>
          </a:p>
          <a:p>
            <a:r>
              <a:rPr lang="en-US" sz="2600" dirty="0"/>
              <a:t>Cannot exceed 2-page limit </a:t>
            </a:r>
          </a:p>
          <a:p>
            <a:r>
              <a:rPr lang="en-US" sz="2600" dirty="0"/>
              <a:t>Sections: </a:t>
            </a:r>
          </a:p>
          <a:p>
            <a:pPr marL="914400" lvl="1" indent="-457200">
              <a:buAutoNum type="alphaLcParenR"/>
            </a:pPr>
            <a:r>
              <a:rPr lang="en-US" sz="2300" dirty="0"/>
              <a:t>Professional preparation: Undergraduate, graduate and postdoctoral training (including institution, major, year) </a:t>
            </a:r>
          </a:p>
          <a:p>
            <a:pPr marL="914400" lvl="1" indent="-457200">
              <a:buAutoNum type="alphaLcParenR"/>
            </a:pPr>
            <a:r>
              <a:rPr lang="en-US" sz="2300" dirty="0"/>
              <a:t>Appointments: in reverse chronological order (beginning with the current) </a:t>
            </a:r>
          </a:p>
          <a:p>
            <a:pPr marL="914400" lvl="1" indent="-457200">
              <a:buAutoNum type="alphaLcParenR"/>
            </a:pPr>
            <a:r>
              <a:rPr lang="en-US" sz="2300" dirty="0"/>
              <a:t>Products: (can be publications, data sets, software, patents, and copyrights)</a:t>
            </a:r>
          </a:p>
          <a:p>
            <a:pPr marL="457200" lvl="1" indent="0">
              <a:buNone/>
            </a:pPr>
            <a:r>
              <a:rPr lang="en-US" sz="2300" dirty="0"/>
              <a:t>		(</a:t>
            </a:r>
            <a:r>
              <a:rPr lang="en-US" sz="2300" dirty="0" err="1"/>
              <a:t>i</a:t>
            </a:r>
            <a:r>
              <a:rPr lang="en-US" sz="2300" dirty="0"/>
              <a:t>) up to five products most closely related to the proposed project; </a:t>
            </a:r>
          </a:p>
          <a:p>
            <a:pPr marL="457200" lvl="1" indent="0">
              <a:buNone/>
            </a:pPr>
            <a:r>
              <a:rPr lang="en-US" sz="2300" dirty="0"/>
              <a:t>		(ii) up to five other significant products, whether related to the proposed project 				</a:t>
            </a:r>
          </a:p>
          <a:p>
            <a:pPr marL="457200" lvl="1" indent="0">
              <a:buNone/>
            </a:pPr>
            <a:r>
              <a:rPr lang="en-US" sz="2300" dirty="0"/>
              <a:t>d) 	Synergistic Activities: </a:t>
            </a:r>
          </a:p>
          <a:p>
            <a:pPr marL="457200" lvl="1" indent="0">
              <a:buNone/>
            </a:pPr>
            <a:r>
              <a:rPr lang="en-US" sz="2300" dirty="0"/>
              <a:t>	up to five distinct examples that demonstrate the broader impact of the individual’s 	professional and scholarly activities (integration, transfer or creation of knowledge). 	Examples should be specific. </a:t>
            </a:r>
          </a:p>
          <a:p>
            <a:pPr marL="457200" lvl="1" indent="0">
              <a:buNone/>
            </a:pPr>
            <a:endParaRPr lang="en-US" sz="2300" dirty="0"/>
          </a:p>
          <a:p>
            <a:pPr marL="457200" lvl="1" indent="0">
              <a:buNone/>
            </a:pPr>
            <a:r>
              <a:rPr lang="en-US" sz="2300" dirty="0"/>
              <a:t>	Multiple components are not permitted.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522C4B-6D80-4E25-AE03-AE07DABE4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79" t="8198" r="4645" b="14149"/>
          <a:stretch/>
        </p:blipFill>
        <p:spPr>
          <a:xfrm>
            <a:off x="9736049" y="211661"/>
            <a:ext cx="2017246" cy="202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76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1155D5-55AD-42AD-A61F-EF41FB62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820" y="2589085"/>
            <a:ext cx="4805996" cy="12971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Q &amp; A</a:t>
            </a:r>
            <a:b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b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preaward@uta.edu</a:t>
            </a:r>
          </a:p>
        </p:txBody>
      </p:sp>
      <p:sp>
        <p:nvSpPr>
          <p:cNvPr id="1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869800-37F0-4701-9074-1E6EAB7E0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27731" y="1697277"/>
            <a:ext cx="2505837" cy="437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4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0DE66-5B9B-4367-BE26-0563B9C1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</a:t>
            </a:r>
            <a:r>
              <a:rPr lang="en-US" b="1" dirty="0" err="1"/>
              <a:t>SciENcv</a:t>
            </a:r>
            <a:r>
              <a:rPr lang="en-US" b="1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C8AC9-7941-428F-97EE-A8F93BDA9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96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Science Experts Network Curriculum Vitae (</a:t>
            </a:r>
            <a:r>
              <a:rPr lang="en-US" dirty="0" err="1"/>
              <a:t>SciENcv</a:t>
            </a:r>
            <a:r>
              <a:rPr lang="en-US" dirty="0"/>
              <a:t>) </a:t>
            </a:r>
          </a:p>
          <a:p>
            <a:r>
              <a:rPr lang="en-US" dirty="0"/>
              <a:t>Requested by the Federal Demonstration Partnership (FDP)</a:t>
            </a:r>
          </a:p>
          <a:p>
            <a:r>
              <a:rPr lang="en-US" dirty="0"/>
              <a:t>National Center for Biotechnology Information (NCBI)</a:t>
            </a:r>
          </a:p>
          <a:p>
            <a:r>
              <a:rPr lang="en-US" dirty="0"/>
              <a:t>Interagency working groups: DoD, DoE, EPA, NIH, NSF, USDA, etc.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DC14E1-0B53-45C9-8520-C17A04086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796" y="3597631"/>
            <a:ext cx="5132980" cy="3088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FBB164-DC39-4A4E-A231-7409FA9DB060}"/>
              </a:ext>
            </a:extLst>
          </p:cNvPr>
          <p:cNvSpPr txBox="1"/>
          <p:nvPr/>
        </p:nvSpPr>
        <p:spPr>
          <a:xfrm>
            <a:off x="7572654" y="6470639"/>
            <a:ext cx="8167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US NLM</a:t>
            </a:r>
          </a:p>
        </p:txBody>
      </p:sp>
    </p:spTree>
    <p:extLst>
      <p:ext uri="{BB962C8B-B14F-4D97-AF65-F5344CB8AC3E}">
        <p14:creationId xmlns:p14="http://schemas.microsoft.com/office/powerpoint/2010/main" val="1580284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A1FF4-4D30-4DE6-814D-34D61787B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12283-94D5-4CDB-A8E0-AA4626E97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SciENcv</a:t>
            </a:r>
            <a:r>
              <a:rPr lang="en-US" dirty="0"/>
              <a:t>: NLM’s Fed-wide </a:t>
            </a:r>
            <a:r>
              <a:rPr lang="en-US" dirty="0" err="1"/>
              <a:t>biosketch</a:t>
            </a:r>
            <a:r>
              <a:rPr lang="en-US" dirty="0"/>
              <a:t> tool. Federal Demonstration Partnership May 2016. Neil Thakur, PhD Office of Extramural Research Bart Trawick, PhD National Center for Biotechnology Information, National Library of Medicine</a:t>
            </a:r>
          </a:p>
          <a:p>
            <a:r>
              <a:rPr lang="en-US" dirty="0"/>
              <a:t>Creating NIH Biosketches with </a:t>
            </a:r>
            <a:r>
              <a:rPr lang="en-US" dirty="0" err="1"/>
              <a:t>SciENcv</a:t>
            </a:r>
            <a:r>
              <a:rPr lang="en-US" dirty="0"/>
              <a:t>. </a:t>
            </a:r>
            <a:r>
              <a:rPr lang="en-US" dirty="0" err="1"/>
              <a:t>Laurissa</a:t>
            </a:r>
            <a:r>
              <a:rPr lang="en-US" dirty="0"/>
              <a:t> Gann, MSLS. Research Medical Library, The University of Texas MD Anderson Cancer Center, Feb 2017</a:t>
            </a:r>
          </a:p>
        </p:txBody>
      </p:sp>
    </p:spTree>
    <p:extLst>
      <p:ext uri="{BB962C8B-B14F-4D97-AF65-F5344CB8AC3E}">
        <p14:creationId xmlns:p14="http://schemas.microsoft.com/office/powerpoint/2010/main" val="192831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1B54-DB97-490F-99BD-C932FC6D7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does </a:t>
            </a:r>
            <a:r>
              <a:rPr lang="en-US" b="1" dirty="0" err="1"/>
              <a:t>SciENcv</a:t>
            </a:r>
            <a:r>
              <a:rPr lang="en-US" b="1" dirty="0"/>
              <a:t> do?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88AD52-B892-4652-AB25-3F7585AE8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allout: Left Arrow 8">
            <a:extLst>
              <a:ext uri="{FF2B5EF4-FFF2-40B4-BE49-F238E27FC236}">
                <a16:creationId xmlns:a16="http://schemas.microsoft.com/office/drawing/2014/main" id="{CDAD8499-57BA-430C-8CE2-7231E97E704E}"/>
              </a:ext>
            </a:extLst>
          </p:cNvPr>
          <p:cNvSpPr/>
          <p:nvPr/>
        </p:nvSpPr>
        <p:spPr>
          <a:xfrm>
            <a:off x="9412055" y="2907565"/>
            <a:ext cx="2439633" cy="1679578"/>
          </a:xfrm>
          <a:prstGeom prst="leftArrow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NEW NSF-approved format per 2020 PAPPG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FFDDE0-85E1-452F-B4D1-0A8E4D280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55" y="1690688"/>
            <a:ext cx="8754615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6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7D921-C39F-4A4E-933F-0E9EDDD82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err="1"/>
              <a:t>SciENcv</a:t>
            </a:r>
            <a:r>
              <a:rPr lang="en-US" b="1" dirty="0"/>
              <a:t> benefits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FD2C5-75E3-4559-B914-F2E70E33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817"/>
            <a:ext cx="11022367" cy="501905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Reduces the administrative burden</a:t>
            </a:r>
          </a:p>
          <a:p>
            <a:r>
              <a:rPr lang="en-US" dirty="0"/>
              <a:t>Eliminates repeatedly entering </a:t>
            </a:r>
            <a:r>
              <a:rPr lang="en-US" dirty="0" err="1"/>
              <a:t>biosketch</a:t>
            </a:r>
            <a:r>
              <a:rPr lang="en-US" dirty="0"/>
              <a:t> information</a:t>
            </a:r>
          </a:p>
          <a:p>
            <a:pPr lvl="0"/>
            <a:r>
              <a:rPr lang="en-US" dirty="0"/>
              <a:t>Allow researchers to describe their scientific contributions </a:t>
            </a:r>
          </a:p>
          <a:p>
            <a:pPr lvl="0"/>
            <a:r>
              <a:rPr lang="en-US" dirty="0"/>
              <a:t>Any researcher may register</a:t>
            </a:r>
          </a:p>
          <a:p>
            <a:pPr lvl="0"/>
            <a:r>
              <a:rPr lang="en-US" dirty="0"/>
              <a:t>Leverages data from existing systems</a:t>
            </a:r>
          </a:p>
          <a:p>
            <a:pPr lvl="0"/>
            <a:r>
              <a:rPr lang="en-US" dirty="0"/>
              <a:t>Researcher </a:t>
            </a:r>
          </a:p>
          <a:p>
            <a:pPr lvl="2"/>
            <a:r>
              <a:rPr lang="en-US" sz="1900" dirty="0"/>
              <a:t>controls what data are public</a:t>
            </a:r>
          </a:p>
          <a:p>
            <a:pPr lvl="2"/>
            <a:r>
              <a:rPr lang="en-US" sz="1900" dirty="0"/>
              <a:t>edits and maintains information</a:t>
            </a:r>
          </a:p>
          <a:p>
            <a:pPr lvl="2"/>
            <a:r>
              <a:rPr lang="en-US" sz="1900" dirty="0"/>
              <a:t>provides own data to describe research outcomes</a:t>
            </a:r>
          </a:p>
          <a:p>
            <a:pPr lvl="2"/>
            <a:r>
              <a:rPr lang="en-US" sz="1900" dirty="0"/>
              <a:t>has ultimate control over data in </a:t>
            </a:r>
            <a:r>
              <a:rPr lang="en-US" sz="1900" dirty="0" err="1"/>
              <a:t>biosketch</a:t>
            </a:r>
            <a:endParaRPr lang="en-US" sz="1900" dirty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CB8280-4C9E-4FF8-AC93-BE1E81810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672">
            <a:off x="8415069" y="3486287"/>
            <a:ext cx="2902485" cy="244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09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813A3-BD0B-4EC7-9739-98447061D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Log 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DB59CA-FB16-4ED2-928A-BD9F1B2A9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004" y="1336558"/>
            <a:ext cx="6191704" cy="308544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1DFB71-6C49-48B4-9742-BFEA49E55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164" y="3627501"/>
            <a:ext cx="8113831" cy="286537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048009-2210-4E04-ACA1-EA12217703EA}"/>
              </a:ext>
            </a:extLst>
          </p:cNvPr>
          <p:cNvSpPr txBox="1"/>
          <p:nvPr/>
        </p:nvSpPr>
        <p:spPr>
          <a:xfrm>
            <a:off x="6096000" y="904878"/>
            <a:ext cx="150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NCBI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329707-F814-4ABA-B79C-F7BC56BF7BD0}"/>
              </a:ext>
            </a:extLst>
          </p:cNvPr>
          <p:cNvSpPr txBox="1"/>
          <p:nvPr/>
        </p:nvSpPr>
        <p:spPr>
          <a:xfrm>
            <a:off x="9491709" y="3230499"/>
            <a:ext cx="150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SciENcv</a:t>
            </a:r>
            <a:endParaRPr lang="en-US" sz="2000" dirty="0"/>
          </a:p>
        </p:txBody>
      </p:sp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CF09B57C-2F55-49F6-8029-99D281E6CD4C}"/>
              </a:ext>
            </a:extLst>
          </p:cNvPr>
          <p:cNvSpPr/>
          <p:nvPr/>
        </p:nvSpPr>
        <p:spPr>
          <a:xfrm>
            <a:off x="8203236" y="6041540"/>
            <a:ext cx="239697" cy="3055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9161C12A-454B-4AE6-9CFB-6C6033CB330F}"/>
              </a:ext>
            </a:extLst>
          </p:cNvPr>
          <p:cNvSpPr/>
          <p:nvPr/>
        </p:nvSpPr>
        <p:spPr>
          <a:xfrm>
            <a:off x="6986995" y="1274210"/>
            <a:ext cx="239697" cy="3055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6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FE969-9E19-406E-B0A9-0502422C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425135"/>
            <a:ext cx="10515600" cy="1325563"/>
          </a:xfrm>
        </p:spPr>
        <p:txBody>
          <a:bodyPr/>
          <a:lstStyle/>
          <a:p>
            <a:r>
              <a:rPr lang="en-US" b="1" dirty="0"/>
              <a:t>1. Log 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916D7-1051-4863-932C-7CE407C69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886107"/>
            <a:ext cx="10515600" cy="4351338"/>
          </a:xfrm>
        </p:spPr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SciENcv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6321D5-C197-4F41-A73B-FBBAFF1D9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210" y="1135781"/>
            <a:ext cx="7415917" cy="5297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5883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AD5D-BCCC-4387-AB86-EE4441610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Log in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1D33E-44D9-4B7B-AF6F-0D734F319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2" b="5039"/>
          <a:stretch/>
        </p:blipFill>
        <p:spPr>
          <a:xfrm>
            <a:off x="1321145" y="1562030"/>
            <a:ext cx="8998646" cy="48002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5A32D5-48A1-4E4B-A44E-8FE32BAFE9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4" t="69618" r="72845" b="19121"/>
          <a:stretch/>
        </p:blipFill>
        <p:spPr>
          <a:xfrm>
            <a:off x="2006963" y="5517352"/>
            <a:ext cx="2442109" cy="64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6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A1BA-D12A-4722-8D02-2D238D539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SciENCv main page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30E2AA-5A38-4638-B34D-35FFDC409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707" y="2050742"/>
            <a:ext cx="11136585" cy="36782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5215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347E3A6C1EC46AD4578CA83EF370F" ma:contentTypeVersion="4" ma:contentTypeDescription="Create a new document." ma:contentTypeScope="" ma:versionID="36b3778c8235ace8a45140e43364a590">
  <xsd:schema xmlns:xsd="http://www.w3.org/2001/XMLSchema" xmlns:xs="http://www.w3.org/2001/XMLSchema" xmlns:p="http://schemas.microsoft.com/office/2006/metadata/properties" xmlns:ns2="3136517c-f9d1-4f5f-90dc-e447ac52924d" xmlns:ns3="7bafcc99-ea55-477a-86ce-ba1cca0427d2" targetNamespace="http://schemas.microsoft.com/office/2006/metadata/properties" ma:root="true" ma:fieldsID="a3dad4c3b43e9eca3ce154a302575294" ns2:_="" ns3:_="">
    <xsd:import namespace="3136517c-f9d1-4f5f-90dc-e447ac52924d"/>
    <xsd:import namespace="7bafcc99-ea55-477a-86ce-ba1cca0427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36517c-f9d1-4f5f-90dc-e447ac5292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fcc99-ea55-477a-86ce-ba1cca0427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0DA665-F9DA-4CB5-8413-0E921F4133A3}"/>
</file>

<file path=customXml/itemProps2.xml><?xml version="1.0" encoding="utf-8"?>
<ds:datastoreItem xmlns:ds="http://schemas.openxmlformats.org/officeDocument/2006/customXml" ds:itemID="{D36CEED4-3896-4B86-9F3E-811F6B3A84E7}"/>
</file>

<file path=customXml/itemProps3.xml><?xml version="1.0" encoding="utf-8"?>
<ds:datastoreItem xmlns:ds="http://schemas.openxmlformats.org/officeDocument/2006/customXml" ds:itemID="{F147BF7F-106E-4D82-A3B5-A6B3166AB756}"/>
</file>

<file path=docProps/app.xml><?xml version="1.0" encoding="utf-8"?>
<Properties xmlns="http://schemas.openxmlformats.org/officeDocument/2006/extended-properties" xmlns:vt="http://schemas.openxmlformats.org/officeDocument/2006/docPropsVTypes">
  <TotalTime>3804</TotalTime>
  <Words>646</Words>
  <Application>Microsoft Office PowerPoint</Application>
  <PresentationFormat>Widescreen</PresentationFormat>
  <Paragraphs>110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Creating an NSF-approved Biosketch  with SciENcv</vt:lpstr>
      <vt:lpstr>Agenda</vt:lpstr>
      <vt:lpstr>What is SciENcv? </vt:lpstr>
      <vt:lpstr>What does SciENcv do?</vt:lpstr>
      <vt:lpstr>SciENcv benefits </vt:lpstr>
      <vt:lpstr>1. Log in</vt:lpstr>
      <vt:lpstr>1. Log in</vt:lpstr>
      <vt:lpstr>1. Log in</vt:lpstr>
      <vt:lpstr>SciENCv main page </vt:lpstr>
      <vt:lpstr>My NCBI dashboard </vt:lpstr>
      <vt:lpstr>2. Assign delegates</vt:lpstr>
      <vt:lpstr>3. Link accounts</vt:lpstr>
      <vt:lpstr>SciENcv main page </vt:lpstr>
      <vt:lpstr>4. Edit Mini Profile on SciENcv main page </vt:lpstr>
      <vt:lpstr>SciENcv main page </vt:lpstr>
      <vt:lpstr>5. Create a New Biosketch</vt:lpstr>
      <vt:lpstr>6. Enter sections </vt:lpstr>
      <vt:lpstr>6. Enter sections </vt:lpstr>
      <vt:lpstr>7. Name</vt:lpstr>
      <vt:lpstr>8. Degrees</vt:lpstr>
      <vt:lpstr>9. Appointments</vt:lpstr>
      <vt:lpstr>10. Products (external content)</vt:lpstr>
      <vt:lpstr>10. Products (external content)</vt:lpstr>
      <vt:lpstr>10. Products (external content)</vt:lpstr>
      <vt:lpstr>11. Synergistic Activities </vt:lpstr>
      <vt:lpstr>12. Download </vt:lpstr>
      <vt:lpstr>Important reminders</vt:lpstr>
      <vt:lpstr>A Compliant NSF Biosketch (PAPPG, Chapter II.C.2.f) </vt:lpstr>
      <vt:lpstr>Q &amp; A  preaward@uta.edu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an NSF-approved Biosketch  with SciENcv</dc:title>
  <dc:creator>Pacheco, Wendy</dc:creator>
  <cp:lastModifiedBy>Pacheco, Wendy</cp:lastModifiedBy>
  <cp:revision>39</cp:revision>
  <cp:lastPrinted>2019-12-13T16:09:22Z</cp:lastPrinted>
  <dcterms:created xsi:type="dcterms:W3CDTF">2019-12-06T14:46:26Z</dcterms:created>
  <dcterms:modified xsi:type="dcterms:W3CDTF">2019-12-13T20:36:45Z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0x010100C6D347E3A6C1EC46AD4578CA83EF370F</vt:lpwstr>
  </property>
</Properties>
</file>